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1"/>
  </p:notesMasterIdLst>
  <p:sldIdLst>
    <p:sldId id="1107" r:id="rId2"/>
    <p:sldId id="299" r:id="rId3"/>
    <p:sldId id="300" r:id="rId4"/>
    <p:sldId id="301" r:id="rId5"/>
    <p:sldId id="992" r:id="rId6"/>
    <p:sldId id="303" r:id="rId7"/>
    <p:sldId id="304" r:id="rId8"/>
    <p:sldId id="307" r:id="rId9"/>
    <p:sldId id="308" r:id="rId10"/>
    <p:sldId id="309" r:id="rId11"/>
    <p:sldId id="310" r:id="rId12"/>
    <p:sldId id="311" r:id="rId13"/>
    <p:sldId id="1021" r:id="rId14"/>
    <p:sldId id="1022" r:id="rId15"/>
    <p:sldId id="1015" r:id="rId16"/>
    <p:sldId id="312" r:id="rId17"/>
    <p:sldId id="993" r:id="rId18"/>
    <p:sldId id="994" r:id="rId19"/>
    <p:sldId id="995" r:id="rId20"/>
    <p:sldId id="316" r:id="rId21"/>
    <p:sldId id="317" r:id="rId22"/>
    <p:sldId id="996" r:id="rId23"/>
    <p:sldId id="319" r:id="rId24"/>
    <p:sldId id="320" r:id="rId25"/>
    <p:sldId id="321" r:id="rId26"/>
    <p:sldId id="322" r:id="rId27"/>
    <p:sldId id="323" r:id="rId28"/>
    <p:sldId id="324" r:id="rId29"/>
    <p:sldId id="325" r:id="rId30"/>
    <p:sldId id="326" r:id="rId31"/>
    <p:sldId id="327" r:id="rId32"/>
    <p:sldId id="997" r:id="rId33"/>
    <p:sldId id="998" r:id="rId34"/>
    <p:sldId id="999" r:id="rId35"/>
    <p:sldId id="1000" r:id="rId36"/>
    <p:sldId id="1001" r:id="rId37"/>
    <p:sldId id="1002" r:id="rId38"/>
    <p:sldId id="1003" r:id="rId39"/>
    <p:sldId id="1004" r:id="rId40"/>
    <p:sldId id="1005" r:id="rId41"/>
    <p:sldId id="1006" r:id="rId42"/>
    <p:sldId id="1007" r:id="rId43"/>
    <p:sldId id="1008" r:id="rId44"/>
    <p:sldId id="1009" r:id="rId45"/>
    <p:sldId id="342" r:id="rId46"/>
    <p:sldId id="343" r:id="rId47"/>
    <p:sldId id="344" r:id="rId48"/>
    <p:sldId id="345" r:id="rId49"/>
    <p:sldId id="1010" r:id="rId50"/>
    <p:sldId id="1027" r:id="rId51"/>
    <p:sldId id="1028" r:id="rId52"/>
    <p:sldId id="1029" r:id="rId53"/>
    <p:sldId id="1030" r:id="rId54"/>
    <p:sldId id="1031" r:id="rId55"/>
    <p:sldId id="1016" r:id="rId56"/>
    <p:sldId id="1032" r:id="rId57"/>
    <p:sldId id="1034" r:id="rId58"/>
    <p:sldId id="1035" r:id="rId59"/>
    <p:sldId id="1011" r:id="rId60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291" autoAdjust="0"/>
  </p:normalViewPr>
  <p:slideViewPr>
    <p:cSldViewPr>
      <p:cViewPr>
        <p:scale>
          <a:sx n="100" d="100"/>
          <a:sy n="100" d="100"/>
        </p:scale>
        <p:origin x="-1104" y="-2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36D705-0619-403C-90D2-E16059E96CB9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3861C2-1F0B-4194-8252-25847263A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691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177800"/>
          </a:xfrm>
          <a:custGeom>
            <a:avLst/>
            <a:gdLst/>
            <a:ahLst/>
            <a:cxnLst/>
            <a:rect l="l" t="t" r="r" b="b"/>
            <a:pathLst>
              <a:path w="9144000" h="177800">
                <a:moveTo>
                  <a:pt x="9144000" y="0"/>
                </a:moveTo>
                <a:lnTo>
                  <a:pt x="0" y="0"/>
                </a:lnTo>
                <a:lnTo>
                  <a:pt x="0" y="177800"/>
                </a:lnTo>
                <a:lnTo>
                  <a:pt x="9144000" y="1778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5F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22312" y="4416297"/>
            <a:ext cx="7773034" cy="1343660"/>
          </a:xfrm>
          <a:custGeom>
            <a:avLst/>
            <a:gdLst/>
            <a:ahLst/>
            <a:cxnLst/>
            <a:rect l="l" t="t" r="r" b="b"/>
            <a:pathLst>
              <a:path w="7773034" h="1343660">
                <a:moveTo>
                  <a:pt x="7548562" y="0"/>
                </a:moveTo>
                <a:lnTo>
                  <a:pt x="223862" y="0"/>
                </a:lnTo>
                <a:lnTo>
                  <a:pt x="178747" y="4552"/>
                </a:lnTo>
                <a:lnTo>
                  <a:pt x="136726" y="17607"/>
                </a:lnTo>
                <a:lnTo>
                  <a:pt x="98699" y="38261"/>
                </a:lnTo>
                <a:lnTo>
                  <a:pt x="65568" y="65611"/>
                </a:lnTo>
                <a:lnTo>
                  <a:pt x="38232" y="98753"/>
                </a:lnTo>
                <a:lnTo>
                  <a:pt x="17592" y="136784"/>
                </a:lnTo>
                <a:lnTo>
                  <a:pt x="4548" y="178801"/>
                </a:lnTo>
                <a:lnTo>
                  <a:pt x="0" y="223900"/>
                </a:lnTo>
                <a:lnTo>
                  <a:pt x="0" y="1119377"/>
                </a:lnTo>
                <a:lnTo>
                  <a:pt x="4548" y="1164485"/>
                </a:lnTo>
                <a:lnTo>
                  <a:pt x="17592" y="1206500"/>
                </a:lnTo>
                <a:lnTo>
                  <a:pt x="38232" y="1244521"/>
                </a:lnTo>
                <a:lnTo>
                  <a:pt x="65568" y="1277650"/>
                </a:lnTo>
                <a:lnTo>
                  <a:pt x="98699" y="1304984"/>
                </a:lnTo>
                <a:lnTo>
                  <a:pt x="136726" y="1325623"/>
                </a:lnTo>
                <a:lnTo>
                  <a:pt x="178747" y="1338667"/>
                </a:lnTo>
                <a:lnTo>
                  <a:pt x="223862" y="1343215"/>
                </a:lnTo>
                <a:lnTo>
                  <a:pt x="7548562" y="1343215"/>
                </a:lnTo>
                <a:lnTo>
                  <a:pt x="7593661" y="1338667"/>
                </a:lnTo>
                <a:lnTo>
                  <a:pt x="7635678" y="1325623"/>
                </a:lnTo>
                <a:lnTo>
                  <a:pt x="7673709" y="1304984"/>
                </a:lnTo>
                <a:lnTo>
                  <a:pt x="7706852" y="1277650"/>
                </a:lnTo>
                <a:lnTo>
                  <a:pt x="7734202" y="1244521"/>
                </a:lnTo>
                <a:lnTo>
                  <a:pt x="7754856" y="1206500"/>
                </a:lnTo>
                <a:lnTo>
                  <a:pt x="7767911" y="1164485"/>
                </a:lnTo>
                <a:lnTo>
                  <a:pt x="7772463" y="1119377"/>
                </a:lnTo>
                <a:lnTo>
                  <a:pt x="7772463" y="223900"/>
                </a:lnTo>
                <a:lnTo>
                  <a:pt x="7767911" y="178801"/>
                </a:lnTo>
                <a:lnTo>
                  <a:pt x="7754856" y="136784"/>
                </a:lnTo>
                <a:lnTo>
                  <a:pt x="7734202" y="98753"/>
                </a:lnTo>
                <a:lnTo>
                  <a:pt x="7706852" y="65611"/>
                </a:lnTo>
                <a:lnTo>
                  <a:pt x="7673709" y="38261"/>
                </a:lnTo>
                <a:lnTo>
                  <a:pt x="7635678" y="17607"/>
                </a:lnTo>
                <a:lnTo>
                  <a:pt x="7593661" y="4552"/>
                </a:lnTo>
                <a:lnTo>
                  <a:pt x="7548562" y="0"/>
                </a:lnTo>
                <a:close/>
              </a:path>
            </a:pathLst>
          </a:custGeom>
          <a:solidFill>
            <a:srgbClr val="006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386454" y="3105086"/>
            <a:ext cx="2371090" cy="9290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900" b="0" i="0">
                <a:solidFill>
                  <a:schemeClr val="bg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989647" y="4569523"/>
            <a:ext cx="7164704" cy="88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D2D2D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10" dirty="0"/>
              <a:t>Presentation_ID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D2D2D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10" dirty="0"/>
              <a:t>© 2009 </a:t>
            </a:r>
            <a:r>
              <a:rPr spc="30" dirty="0"/>
              <a:t>Cisco </a:t>
            </a:r>
            <a:r>
              <a:rPr spc="10" dirty="0"/>
              <a:t>Systems, </a:t>
            </a:r>
            <a:r>
              <a:rPr spc="5" dirty="0"/>
              <a:t>Inc. All </a:t>
            </a:r>
            <a:r>
              <a:rPr dirty="0"/>
              <a:t>rights </a:t>
            </a:r>
            <a:r>
              <a:rPr spc="-5" dirty="0"/>
              <a:t>reserved. </a:t>
            </a:r>
            <a:r>
              <a:rPr spc="30" dirty="0"/>
              <a:t>Cisco </a:t>
            </a:r>
            <a:r>
              <a:rPr dirty="0"/>
              <a:t>Confidential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D2D2D2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25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D2D2D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10" dirty="0"/>
              <a:t>Presentation_ID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D2D2D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10" dirty="0"/>
              <a:t>© 2009 </a:t>
            </a:r>
            <a:r>
              <a:rPr spc="30" dirty="0"/>
              <a:t>Cisco </a:t>
            </a:r>
            <a:r>
              <a:rPr spc="10" dirty="0"/>
              <a:t>Systems, </a:t>
            </a:r>
            <a:r>
              <a:rPr spc="5" dirty="0"/>
              <a:t>Inc. All </a:t>
            </a:r>
            <a:r>
              <a:rPr dirty="0"/>
              <a:t>rights </a:t>
            </a:r>
            <a:r>
              <a:rPr spc="-5" dirty="0"/>
              <a:t>reserved. </a:t>
            </a:r>
            <a:r>
              <a:rPr spc="30" dirty="0"/>
              <a:t>Cisco </a:t>
            </a:r>
            <a:r>
              <a:rPr dirty="0"/>
              <a:t>Confidential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D2D2D2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25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D2D2D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10" dirty="0"/>
              <a:t>Presentation_ID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D2D2D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10" dirty="0"/>
              <a:t>© 2009 </a:t>
            </a:r>
            <a:r>
              <a:rPr spc="30" dirty="0"/>
              <a:t>Cisco </a:t>
            </a:r>
            <a:r>
              <a:rPr spc="10" dirty="0"/>
              <a:t>Systems, </a:t>
            </a:r>
            <a:r>
              <a:rPr spc="5" dirty="0"/>
              <a:t>Inc. All </a:t>
            </a:r>
            <a:r>
              <a:rPr dirty="0"/>
              <a:t>rights </a:t>
            </a:r>
            <a:r>
              <a:rPr spc="-5" dirty="0"/>
              <a:t>reserved. </a:t>
            </a:r>
            <a:r>
              <a:rPr spc="30" dirty="0"/>
              <a:t>Cisco </a:t>
            </a:r>
            <a:r>
              <a:rPr dirty="0"/>
              <a:t>Confidential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D2D2D2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25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D2D2D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10" dirty="0"/>
              <a:t>Presentation_ID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D2D2D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10" dirty="0"/>
              <a:t>© 2009 </a:t>
            </a:r>
            <a:r>
              <a:rPr spc="30" dirty="0"/>
              <a:t>Cisco </a:t>
            </a:r>
            <a:r>
              <a:rPr spc="10" dirty="0"/>
              <a:t>Systems, </a:t>
            </a:r>
            <a:r>
              <a:rPr spc="5" dirty="0"/>
              <a:t>Inc. All </a:t>
            </a:r>
            <a:r>
              <a:rPr dirty="0"/>
              <a:t>rights </a:t>
            </a:r>
            <a:r>
              <a:rPr spc="-5" dirty="0"/>
              <a:t>reserved. </a:t>
            </a:r>
            <a:r>
              <a:rPr spc="30" dirty="0"/>
              <a:t>Cisco </a:t>
            </a:r>
            <a:r>
              <a:rPr dirty="0"/>
              <a:t>Confidential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D2D2D2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25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D2D2D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10" dirty="0"/>
              <a:t>Presentation_ID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D2D2D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10" dirty="0"/>
              <a:t>© 2009 </a:t>
            </a:r>
            <a:r>
              <a:rPr spc="30" dirty="0"/>
              <a:t>Cisco </a:t>
            </a:r>
            <a:r>
              <a:rPr spc="10" dirty="0"/>
              <a:t>Systems, </a:t>
            </a:r>
            <a:r>
              <a:rPr spc="5" dirty="0"/>
              <a:t>Inc. All </a:t>
            </a:r>
            <a:r>
              <a:rPr dirty="0"/>
              <a:t>rights </a:t>
            </a:r>
            <a:r>
              <a:rPr spc="-5" dirty="0"/>
              <a:t>reserved. </a:t>
            </a:r>
            <a:r>
              <a:rPr spc="30" dirty="0"/>
              <a:t>Cisco </a:t>
            </a:r>
            <a:r>
              <a:rPr dirty="0"/>
              <a:t>Confidential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D2D2D2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25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177800"/>
          </a:xfrm>
          <a:custGeom>
            <a:avLst/>
            <a:gdLst/>
            <a:ahLst/>
            <a:cxnLst/>
            <a:rect l="l" t="t" r="r" b="b"/>
            <a:pathLst>
              <a:path w="9144000" h="177800">
                <a:moveTo>
                  <a:pt x="9144000" y="0"/>
                </a:moveTo>
                <a:lnTo>
                  <a:pt x="0" y="0"/>
                </a:lnTo>
                <a:lnTo>
                  <a:pt x="0" y="177800"/>
                </a:lnTo>
                <a:lnTo>
                  <a:pt x="9144000" y="1778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5F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7384" y="437515"/>
            <a:ext cx="780923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12469" y="1388783"/>
            <a:ext cx="7719060" cy="35871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3525" y="6719341"/>
            <a:ext cx="690880" cy="1276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" b="0" i="0">
                <a:solidFill>
                  <a:srgbClr val="D2D2D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10" dirty="0"/>
              <a:t>Presentation_ID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222057" y="6719341"/>
            <a:ext cx="2760979" cy="1276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" b="0" i="0">
                <a:solidFill>
                  <a:srgbClr val="D2D2D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10" dirty="0"/>
              <a:t>© 2009 </a:t>
            </a:r>
            <a:r>
              <a:rPr spc="30" dirty="0"/>
              <a:t>Cisco </a:t>
            </a:r>
            <a:r>
              <a:rPr spc="10" dirty="0"/>
              <a:t>Systems, </a:t>
            </a:r>
            <a:r>
              <a:rPr spc="5" dirty="0"/>
              <a:t>Inc. All </a:t>
            </a:r>
            <a:r>
              <a:rPr dirty="0"/>
              <a:t>rights </a:t>
            </a:r>
            <a:r>
              <a:rPr spc="-5" dirty="0"/>
              <a:t>reserved. </a:t>
            </a:r>
            <a:r>
              <a:rPr spc="30" dirty="0"/>
              <a:t>Cisco </a:t>
            </a:r>
            <a:r>
              <a:rPr dirty="0"/>
              <a:t>Confidential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660130" y="6667024"/>
            <a:ext cx="220979" cy="1733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" b="0" i="0">
                <a:solidFill>
                  <a:srgbClr val="D2D2D2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25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chtarget.com/searchunifiedcommunications/definition/Internet-Protocol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600200"/>
            <a:ext cx="9144000" cy="2743200"/>
            <a:chOff x="0" y="1600200"/>
            <a:chExt cx="9144000" cy="2743200"/>
          </a:xfrm>
        </p:grpSpPr>
        <p:sp>
          <p:nvSpPr>
            <p:cNvPr id="3" name="object 3"/>
            <p:cNvSpPr/>
            <p:nvPr/>
          </p:nvSpPr>
          <p:spPr>
            <a:xfrm>
              <a:off x="0" y="1600200"/>
              <a:ext cx="9144000" cy="2743200"/>
            </a:xfrm>
            <a:custGeom>
              <a:avLst/>
              <a:gdLst/>
              <a:ahLst/>
              <a:cxnLst/>
              <a:rect l="l" t="t" r="r" b="b"/>
              <a:pathLst>
                <a:path w="9144000" h="2743200">
                  <a:moveTo>
                    <a:pt x="9144000" y="0"/>
                  </a:moveTo>
                  <a:lnTo>
                    <a:pt x="0" y="0"/>
                  </a:lnTo>
                  <a:lnTo>
                    <a:pt x="0" y="2743200"/>
                  </a:lnTo>
                  <a:lnTo>
                    <a:pt x="9144000" y="2743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5F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3651" y="1600200"/>
              <a:ext cx="4570348" cy="27432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392621" y="1963447"/>
            <a:ext cx="3788410" cy="2016706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 marR="5080">
              <a:lnSpc>
                <a:spcPct val="88300"/>
              </a:lnSpc>
              <a:spcBef>
                <a:spcPts val="520"/>
              </a:spcBef>
            </a:pPr>
            <a:r>
              <a:rPr lang="en-US" sz="3600" spc="-5" dirty="0">
                <a:latin typeface="Arial"/>
                <a:cs typeface="Arial"/>
              </a:rPr>
              <a:t/>
            </a:r>
            <a:br>
              <a:rPr lang="en-US" sz="3600" spc="-5" dirty="0">
                <a:latin typeface="Arial"/>
                <a:cs typeface="Arial"/>
              </a:rPr>
            </a:br>
            <a:r>
              <a:rPr sz="3600" spc="-5" dirty="0">
                <a:latin typeface="Arial"/>
                <a:cs typeface="Arial"/>
              </a:rPr>
              <a:t>Networks </a:t>
            </a:r>
            <a:r>
              <a:rPr lang="en-US" sz="3600" spc="-45" dirty="0">
                <a:solidFill>
                  <a:srgbClr val="FFFFFF"/>
                </a:solidFill>
                <a:latin typeface="Carlito"/>
                <a:cs typeface="Carlito"/>
              </a:rPr>
              <a:t>F</a:t>
            </a:r>
            <a:r>
              <a:rPr lang="en-US" sz="3600" spc="-10" dirty="0">
                <a:solidFill>
                  <a:srgbClr val="FFFFFF"/>
                </a:solidFill>
                <a:latin typeface="Carlito"/>
                <a:cs typeface="Carlito"/>
              </a:rPr>
              <a:t>un</a:t>
            </a:r>
            <a:r>
              <a:rPr lang="en-US" sz="3600" dirty="0">
                <a:solidFill>
                  <a:srgbClr val="FFFFFF"/>
                </a:solidFill>
                <a:latin typeface="Carlito"/>
                <a:cs typeface="Carlito"/>
              </a:rPr>
              <a:t>d</a:t>
            </a:r>
            <a:r>
              <a:rPr lang="en-US" sz="3600" spc="-25" dirty="0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r>
              <a:rPr lang="en-US" sz="3600" spc="-35" dirty="0">
                <a:solidFill>
                  <a:srgbClr val="FFFFFF"/>
                </a:solidFill>
                <a:latin typeface="Carlito"/>
                <a:cs typeface="Carlito"/>
              </a:rPr>
              <a:t>m</a:t>
            </a:r>
            <a:r>
              <a:rPr lang="en-US" sz="3600" spc="-5" dirty="0">
                <a:solidFill>
                  <a:srgbClr val="FFFFFF"/>
                </a:solidFill>
                <a:latin typeface="Carlito"/>
                <a:cs typeface="Carlito"/>
              </a:rPr>
              <a:t>e</a:t>
            </a:r>
            <a:r>
              <a:rPr lang="en-US" sz="3600" dirty="0">
                <a:solidFill>
                  <a:srgbClr val="FFFFFF"/>
                </a:solidFill>
                <a:latin typeface="Carlito"/>
                <a:cs typeface="Carlito"/>
              </a:rPr>
              <a:t>n</a:t>
            </a:r>
            <a:r>
              <a:rPr lang="en-US" sz="3600" spc="10" dirty="0">
                <a:solidFill>
                  <a:srgbClr val="FFFFFF"/>
                </a:solidFill>
                <a:latin typeface="Carlito"/>
                <a:cs typeface="Carlito"/>
              </a:rPr>
              <a:t>t</a:t>
            </a:r>
            <a:r>
              <a:rPr lang="en-US" sz="3600" spc="-25" dirty="0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r>
              <a:rPr lang="en-US" sz="3600" spc="10" dirty="0">
                <a:solidFill>
                  <a:srgbClr val="FFFFFF"/>
                </a:solidFill>
                <a:latin typeface="Carlito"/>
                <a:cs typeface="Carlito"/>
              </a:rPr>
              <a:t>l</a:t>
            </a:r>
            <a:r>
              <a:rPr lang="en-US" sz="3600" spc="-5" dirty="0">
                <a:solidFill>
                  <a:srgbClr val="FFFFFF"/>
                </a:solidFill>
                <a:latin typeface="Carlito"/>
                <a:cs typeface="Carlito"/>
              </a:rPr>
              <a:t>s</a:t>
            </a:r>
            <a:r>
              <a:rPr lang="en-US" sz="3600" dirty="0">
                <a:latin typeface="Carlito"/>
                <a:cs typeface="Carlito"/>
              </a:rPr>
              <a:t/>
            </a:r>
            <a:br>
              <a:rPr lang="en-US" sz="3600" dirty="0">
                <a:latin typeface="Carlito"/>
                <a:cs typeface="Carlito"/>
              </a:rPr>
            </a:br>
            <a:endParaRPr sz="3600" dirty="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606040" y="4495800"/>
            <a:ext cx="3931920" cy="1152525"/>
          </a:xfrm>
          <a:custGeom>
            <a:avLst/>
            <a:gdLst/>
            <a:ahLst/>
            <a:cxnLst/>
            <a:rect l="l" t="t" r="r" b="b"/>
            <a:pathLst>
              <a:path w="3291840" h="1152525">
                <a:moveTo>
                  <a:pt x="3099816" y="0"/>
                </a:moveTo>
                <a:lnTo>
                  <a:pt x="192024" y="0"/>
                </a:lnTo>
                <a:lnTo>
                  <a:pt x="147996" y="5071"/>
                </a:lnTo>
                <a:lnTo>
                  <a:pt x="107579" y="19518"/>
                </a:lnTo>
                <a:lnTo>
                  <a:pt x="71925" y="42187"/>
                </a:lnTo>
                <a:lnTo>
                  <a:pt x="42187" y="71925"/>
                </a:lnTo>
                <a:lnTo>
                  <a:pt x="19518" y="107579"/>
                </a:lnTo>
                <a:lnTo>
                  <a:pt x="5071" y="147996"/>
                </a:lnTo>
                <a:lnTo>
                  <a:pt x="0" y="192024"/>
                </a:lnTo>
                <a:lnTo>
                  <a:pt x="0" y="960247"/>
                </a:lnTo>
                <a:lnTo>
                  <a:pt x="5071" y="1004274"/>
                </a:lnTo>
                <a:lnTo>
                  <a:pt x="19518" y="1044691"/>
                </a:lnTo>
                <a:lnTo>
                  <a:pt x="42187" y="1080345"/>
                </a:lnTo>
                <a:lnTo>
                  <a:pt x="71925" y="1110083"/>
                </a:lnTo>
                <a:lnTo>
                  <a:pt x="107579" y="1132752"/>
                </a:lnTo>
                <a:lnTo>
                  <a:pt x="147996" y="1147199"/>
                </a:lnTo>
                <a:lnTo>
                  <a:pt x="192024" y="1152271"/>
                </a:lnTo>
                <a:lnTo>
                  <a:pt x="3099816" y="1152271"/>
                </a:lnTo>
                <a:lnTo>
                  <a:pt x="3143843" y="1147199"/>
                </a:lnTo>
                <a:lnTo>
                  <a:pt x="3184260" y="1132752"/>
                </a:lnTo>
                <a:lnTo>
                  <a:pt x="3219914" y="1110083"/>
                </a:lnTo>
                <a:lnTo>
                  <a:pt x="3249652" y="1080345"/>
                </a:lnTo>
                <a:lnTo>
                  <a:pt x="3272321" y="1044691"/>
                </a:lnTo>
                <a:lnTo>
                  <a:pt x="3286768" y="1004274"/>
                </a:lnTo>
                <a:lnTo>
                  <a:pt x="3291840" y="960247"/>
                </a:lnTo>
                <a:lnTo>
                  <a:pt x="3291840" y="192024"/>
                </a:lnTo>
                <a:lnTo>
                  <a:pt x="3286768" y="147996"/>
                </a:lnTo>
                <a:lnTo>
                  <a:pt x="3272321" y="107579"/>
                </a:lnTo>
                <a:lnTo>
                  <a:pt x="3249652" y="71925"/>
                </a:lnTo>
                <a:lnTo>
                  <a:pt x="3219914" y="42187"/>
                </a:lnTo>
                <a:lnTo>
                  <a:pt x="3184260" y="19518"/>
                </a:lnTo>
                <a:lnTo>
                  <a:pt x="3143843" y="5071"/>
                </a:lnTo>
                <a:lnTo>
                  <a:pt x="3099816" y="0"/>
                </a:lnTo>
                <a:close/>
              </a:path>
            </a:pathLst>
          </a:custGeom>
          <a:solidFill>
            <a:srgbClr val="A016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072075" y="4829157"/>
            <a:ext cx="4999849" cy="857286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500380" marR="501650" indent="5080" algn="ctr">
              <a:lnSpc>
                <a:spcPts val="3200"/>
              </a:lnSpc>
              <a:spcBef>
                <a:spcPts val="425"/>
              </a:spcBef>
            </a:pPr>
            <a:r>
              <a:rPr lang="en-US" sz="2850" b="1" spc="-30" dirty="0">
                <a:solidFill>
                  <a:srgbClr val="FFFFFF"/>
                </a:solidFill>
                <a:latin typeface="Carlito"/>
                <a:cs typeface="Carlito"/>
              </a:rPr>
              <a:t>Mousa Al-Sahory </a:t>
            </a:r>
            <a:endParaRPr sz="285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550" dirty="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1140851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316102"/>
            <a:ext cx="8145780" cy="815975"/>
          </a:xfrm>
          <a:custGeom>
            <a:avLst/>
            <a:gdLst/>
            <a:ahLst/>
            <a:cxnLst/>
            <a:rect l="l" t="t" r="r" b="b"/>
            <a:pathLst>
              <a:path w="8145780" h="815975">
                <a:moveTo>
                  <a:pt x="8009508" y="0"/>
                </a:moveTo>
                <a:lnTo>
                  <a:pt x="135915" y="0"/>
                </a:lnTo>
                <a:lnTo>
                  <a:pt x="92958" y="6940"/>
                </a:lnTo>
                <a:lnTo>
                  <a:pt x="55648" y="26261"/>
                </a:lnTo>
                <a:lnTo>
                  <a:pt x="26225" y="55714"/>
                </a:lnTo>
                <a:lnTo>
                  <a:pt x="6929" y="93049"/>
                </a:lnTo>
                <a:lnTo>
                  <a:pt x="0" y="136017"/>
                </a:lnTo>
                <a:lnTo>
                  <a:pt x="0" y="679576"/>
                </a:lnTo>
                <a:lnTo>
                  <a:pt x="6929" y="722544"/>
                </a:lnTo>
                <a:lnTo>
                  <a:pt x="26225" y="759879"/>
                </a:lnTo>
                <a:lnTo>
                  <a:pt x="55648" y="789332"/>
                </a:lnTo>
                <a:lnTo>
                  <a:pt x="92958" y="808653"/>
                </a:lnTo>
                <a:lnTo>
                  <a:pt x="135915" y="815594"/>
                </a:lnTo>
                <a:lnTo>
                  <a:pt x="8009508" y="815594"/>
                </a:lnTo>
                <a:lnTo>
                  <a:pt x="8052463" y="808653"/>
                </a:lnTo>
                <a:lnTo>
                  <a:pt x="8089766" y="789332"/>
                </a:lnTo>
                <a:lnTo>
                  <a:pt x="8119182" y="759879"/>
                </a:lnTo>
                <a:lnTo>
                  <a:pt x="8138471" y="722544"/>
                </a:lnTo>
                <a:lnTo>
                  <a:pt x="8145399" y="679576"/>
                </a:lnTo>
                <a:lnTo>
                  <a:pt x="8145399" y="136017"/>
                </a:lnTo>
                <a:lnTo>
                  <a:pt x="8138471" y="93049"/>
                </a:lnTo>
                <a:lnTo>
                  <a:pt x="8119182" y="55714"/>
                </a:lnTo>
                <a:lnTo>
                  <a:pt x="8089766" y="26261"/>
                </a:lnTo>
                <a:lnTo>
                  <a:pt x="8052463" y="6940"/>
                </a:lnTo>
                <a:lnTo>
                  <a:pt x="8009508" y="0"/>
                </a:lnTo>
                <a:close/>
              </a:path>
            </a:pathLst>
          </a:custGeom>
          <a:solidFill>
            <a:srgbClr val="006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0880" y="407035"/>
            <a:ext cx="402018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-5" dirty="0"/>
              <a:t>Internet </a:t>
            </a:r>
            <a:r>
              <a:rPr sz="3600" spc="-15" dirty="0"/>
              <a:t>Protocol</a:t>
            </a:r>
            <a:r>
              <a:rPr sz="3600" spc="-145" dirty="0"/>
              <a:t> </a:t>
            </a:r>
            <a:r>
              <a:rPr sz="3600" dirty="0"/>
              <a:t>(IP)</a:t>
            </a:r>
            <a:endParaRPr sz="3600"/>
          </a:p>
        </p:txBody>
      </p:sp>
      <p:sp>
        <p:nvSpPr>
          <p:cNvPr id="4" name="object 4"/>
          <p:cNvSpPr/>
          <p:nvPr/>
        </p:nvSpPr>
        <p:spPr>
          <a:xfrm>
            <a:off x="294303" y="1525468"/>
            <a:ext cx="8608939" cy="47515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95800" y="3048000"/>
            <a:ext cx="3352800" cy="175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3400" y="316102"/>
            <a:ext cx="8145780" cy="815975"/>
          </a:xfrm>
          <a:custGeom>
            <a:avLst/>
            <a:gdLst/>
            <a:ahLst/>
            <a:cxnLst/>
            <a:rect l="l" t="t" r="r" b="b"/>
            <a:pathLst>
              <a:path w="8145780" h="815975">
                <a:moveTo>
                  <a:pt x="8009508" y="0"/>
                </a:moveTo>
                <a:lnTo>
                  <a:pt x="135915" y="0"/>
                </a:lnTo>
                <a:lnTo>
                  <a:pt x="92958" y="6940"/>
                </a:lnTo>
                <a:lnTo>
                  <a:pt x="55648" y="26261"/>
                </a:lnTo>
                <a:lnTo>
                  <a:pt x="26225" y="55714"/>
                </a:lnTo>
                <a:lnTo>
                  <a:pt x="6929" y="93049"/>
                </a:lnTo>
                <a:lnTo>
                  <a:pt x="0" y="136017"/>
                </a:lnTo>
                <a:lnTo>
                  <a:pt x="0" y="679576"/>
                </a:lnTo>
                <a:lnTo>
                  <a:pt x="6929" y="722544"/>
                </a:lnTo>
                <a:lnTo>
                  <a:pt x="26225" y="759879"/>
                </a:lnTo>
                <a:lnTo>
                  <a:pt x="55648" y="789332"/>
                </a:lnTo>
                <a:lnTo>
                  <a:pt x="92958" y="808653"/>
                </a:lnTo>
                <a:lnTo>
                  <a:pt x="135915" y="815594"/>
                </a:lnTo>
                <a:lnTo>
                  <a:pt x="8009508" y="815594"/>
                </a:lnTo>
                <a:lnTo>
                  <a:pt x="8052463" y="808653"/>
                </a:lnTo>
                <a:lnTo>
                  <a:pt x="8089766" y="789332"/>
                </a:lnTo>
                <a:lnTo>
                  <a:pt x="8119182" y="759879"/>
                </a:lnTo>
                <a:lnTo>
                  <a:pt x="8138471" y="722544"/>
                </a:lnTo>
                <a:lnTo>
                  <a:pt x="8145399" y="679576"/>
                </a:lnTo>
                <a:lnTo>
                  <a:pt x="8145399" y="136017"/>
                </a:lnTo>
                <a:lnTo>
                  <a:pt x="8138471" y="93049"/>
                </a:lnTo>
                <a:lnTo>
                  <a:pt x="8119182" y="55714"/>
                </a:lnTo>
                <a:lnTo>
                  <a:pt x="8089766" y="26261"/>
                </a:lnTo>
                <a:lnTo>
                  <a:pt x="8052463" y="6940"/>
                </a:lnTo>
                <a:lnTo>
                  <a:pt x="8009508" y="0"/>
                </a:lnTo>
                <a:close/>
              </a:path>
            </a:pathLst>
          </a:custGeom>
          <a:solidFill>
            <a:srgbClr val="006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90880" y="407035"/>
            <a:ext cx="200787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dirty="0"/>
              <a:t>IP</a:t>
            </a:r>
            <a:r>
              <a:rPr sz="3600" spc="-100" dirty="0"/>
              <a:t> </a:t>
            </a:r>
            <a:r>
              <a:rPr sz="3600" spc="-15" dirty="0"/>
              <a:t>Address</a:t>
            </a:r>
            <a:endParaRPr sz="3600"/>
          </a:p>
        </p:txBody>
      </p:sp>
      <p:sp>
        <p:nvSpPr>
          <p:cNvPr id="5" name="object 5"/>
          <p:cNvSpPr txBox="1"/>
          <p:nvPr/>
        </p:nvSpPr>
        <p:spPr>
          <a:xfrm>
            <a:off x="725805" y="1480502"/>
            <a:ext cx="7428230" cy="510286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246379" marR="5080" indent="-234315">
              <a:lnSpc>
                <a:spcPct val="84800"/>
              </a:lnSpc>
              <a:spcBef>
                <a:spcPts val="540"/>
              </a:spcBef>
              <a:buClr>
                <a:srgbClr val="0083B7"/>
              </a:buClr>
              <a:buFont typeface="Wingdings"/>
              <a:buChar char=""/>
              <a:tabLst>
                <a:tab pos="247015" algn="l"/>
              </a:tabLst>
            </a:pPr>
            <a:r>
              <a:rPr sz="2400" spc="-5" dirty="0">
                <a:latin typeface="Carlito"/>
                <a:cs typeface="Carlito"/>
              </a:rPr>
              <a:t>Numerical label </a:t>
            </a:r>
            <a:r>
              <a:rPr sz="2400" dirty="0">
                <a:latin typeface="Carlito"/>
                <a:cs typeface="Carlito"/>
              </a:rPr>
              <a:t>assigned to each </a:t>
            </a:r>
            <a:r>
              <a:rPr sz="2400" spc="10" dirty="0">
                <a:latin typeface="Carlito"/>
                <a:cs typeface="Carlito"/>
              </a:rPr>
              <a:t>device </a:t>
            </a:r>
            <a:r>
              <a:rPr sz="2400" spc="5" dirty="0">
                <a:latin typeface="Carlito"/>
                <a:cs typeface="Carlito"/>
              </a:rPr>
              <a:t>(e.g., </a:t>
            </a:r>
            <a:r>
              <a:rPr sz="2400" dirty="0">
                <a:latin typeface="Carlito"/>
                <a:cs typeface="Carlito"/>
              </a:rPr>
              <a:t>computer,  </a:t>
            </a:r>
            <a:r>
              <a:rPr sz="2400" spc="-5" dirty="0">
                <a:latin typeface="Carlito"/>
                <a:cs typeface="Carlito"/>
              </a:rPr>
              <a:t>printer) participating </a:t>
            </a:r>
            <a:r>
              <a:rPr sz="2400" dirty="0">
                <a:latin typeface="Carlito"/>
                <a:cs typeface="Carlito"/>
              </a:rPr>
              <a:t>in a </a:t>
            </a:r>
            <a:r>
              <a:rPr sz="2400" spc="5" dirty="0">
                <a:latin typeface="Carlito"/>
                <a:cs typeface="Carlito"/>
              </a:rPr>
              <a:t>computer </a:t>
            </a:r>
            <a:r>
              <a:rPr sz="2400" spc="-10" dirty="0">
                <a:latin typeface="Carlito"/>
                <a:cs typeface="Carlito"/>
              </a:rPr>
              <a:t>network </a:t>
            </a:r>
            <a:r>
              <a:rPr sz="2400" spc="-5" dirty="0">
                <a:latin typeface="Carlito"/>
                <a:cs typeface="Carlito"/>
              </a:rPr>
              <a:t>that </a:t>
            </a:r>
            <a:r>
              <a:rPr sz="2400" spc="5" dirty="0">
                <a:latin typeface="Carlito"/>
                <a:cs typeface="Carlito"/>
              </a:rPr>
              <a:t>uses the  </a:t>
            </a:r>
            <a:r>
              <a:rPr sz="2400" dirty="0">
                <a:latin typeface="Carlito"/>
                <a:cs typeface="Carlito"/>
              </a:rPr>
              <a:t>Internet </a:t>
            </a:r>
            <a:r>
              <a:rPr sz="2400" spc="5" dirty="0">
                <a:latin typeface="Carlito"/>
                <a:cs typeface="Carlito"/>
              </a:rPr>
              <a:t>Protocol </a:t>
            </a:r>
            <a:r>
              <a:rPr sz="2400" dirty="0">
                <a:latin typeface="Carlito"/>
                <a:cs typeface="Carlito"/>
              </a:rPr>
              <a:t>for</a:t>
            </a:r>
            <a:r>
              <a:rPr sz="2400" spc="-140" dirty="0">
                <a:latin typeface="Carlito"/>
                <a:cs typeface="Carlito"/>
              </a:rPr>
              <a:t> </a:t>
            </a:r>
            <a:r>
              <a:rPr sz="2400" spc="5" dirty="0">
                <a:latin typeface="Carlito"/>
                <a:cs typeface="Carlito"/>
              </a:rPr>
              <a:t>communication</a:t>
            </a:r>
            <a:endParaRPr sz="2400" dirty="0">
              <a:latin typeface="Carlito"/>
              <a:cs typeface="Carlito"/>
            </a:endParaRPr>
          </a:p>
          <a:p>
            <a:pPr marL="246379" marR="658495" indent="-234315">
              <a:lnSpc>
                <a:spcPts val="2400"/>
              </a:lnSpc>
              <a:spcBef>
                <a:spcPts val="1525"/>
              </a:spcBef>
              <a:buClr>
                <a:srgbClr val="0083B7"/>
              </a:buClr>
              <a:buFont typeface="Wingdings"/>
              <a:buChar char=""/>
              <a:tabLst>
                <a:tab pos="247015" algn="l"/>
              </a:tabLst>
            </a:pPr>
            <a:r>
              <a:rPr sz="2400" spc="10" dirty="0">
                <a:latin typeface="Carlito"/>
                <a:cs typeface="Carlito"/>
              </a:rPr>
              <a:t>Host </a:t>
            </a:r>
            <a:r>
              <a:rPr sz="2400" spc="5" dirty="0">
                <a:latin typeface="Carlito"/>
                <a:cs typeface="Carlito"/>
              </a:rPr>
              <a:t>or </a:t>
            </a:r>
            <a:r>
              <a:rPr sz="2400" spc="-10" dirty="0">
                <a:latin typeface="Carlito"/>
                <a:cs typeface="Carlito"/>
              </a:rPr>
              <a:t>network </a:t>
            </a:r>
            <a:r>
              <a:rPr sz="2400" spc="-5" dirty="0">
                <a:latin typeface="Carlito"/>
                <a:cs typeface="Carlito"/>
              </a:rPr>
              <a:t>interface </a:t>
            </a:r>
            <a:r>
              <a:rPr sz="2400" dirty="0">
                <a:latin typeface="Carlito"/>
                <a:cs typeface="Carlito"/>
              </a:rPr>
              <a:t>identification </a:t>
            </a:r>
            <a:r>
              <a:rPr sz="2400" spc="-5" dirty="0">
                <a:latin typeface="Carlito"/>
                <a:cs typeface="Carlito"/>
              </a:rPr>
              <a:t>and </a:t>
            </a:r>
            <a:r>
              <a:rPr sz="2400" dirty="0">
                <a:latin typeface="Carlito"/>
                <a:cs typeface="Carlito"/>
              </a:rPr>
              <a:t>location  addressing</a:t>
            </a:r>
          </a:p>
          <a:p>
            <a:pPr marL="246379" indent="-234315">
              <a:lnSpc>
                <a:spcPct val="100000"/>
              </a:lnSpc>
              <a:spcBef>
                <a:spcPts val="1050"/>
              </a:spcBef>
              <a:buClr>
                <a:srgbClr val="0083B7"/>
              </a:buClr>
              <a:buFont typeface="Wingdings"/>
              <a:buChar char=""/>
              <a:tabLst>
                <a:tab pos="247015" algn="l"/>
              </a:tabLst>
            </a:pPr>
            <a:r>
              <a:rPr sz="2400" dirty="0">
                <a:latin typeface="Carlito"/>
                <a:cs typeface="Carlito"/>
              </a:rPr>
              <a:t>Logical</a:t>
            </a:r>
            <a:r>
              <a:rPr sz="2400" spc="-55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address</a:t>
            </a:r>
            <a:endParaRPr sz="2400" dirty="0">
              <a:latin typeface="Carlito"/>
              <a:cs typeface="Carlito"/>
            </a:endParaRPr>
          </a:p>
          <a:p>
            <a:pPr marL="246379" indent="-234315">
              <a:lnSpc>
                <a:spcPct val="100000"/>
              </a:lnSpc>
              <a:spcBef>
                <a:spcPts val="1045"/>
              </a:spcBef>
              <a:buClr>
                <a:srgbClr val="0083B7"/>
              </a:buClr>
              <a:buFont typeface="Wingdings"/>
              <a:buChar char=""/>
              <a:tabLst>
                <a:tab pos="247015" algn="l"/>
              </a:tabLst>
            </a:pPr>
            <a:r>
              <a:rPr sz="2400" spc="-15" dirty="0">
                <a:latin typeface="Carlito"/>
                <a:cs typeface="Carlito"/>
              </a:rPr>
              <a:t>Can </a:t>
            </a:r>
            <a:r>
              <a:rPr sz="2400" spc="5" dirty="0">
                <a:latin typeface="Carlito"/>
                <a:cs typeface="Carlito"/>
              </a:rPr>
              <a:t>be</a:t>
            </a:r>
            <a:r>
              <a:rPr sz="2400" spc="-1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changed</a:t>
            </a:r>
          </a:p>
          <a:p>
            <a:pPr marL="246379" indent="-234315">
              <a:lnSpc>
                <a:spcPct val="100000"/>
              </a:lnSpc>
              <a:spcBef>
                <a:spcPts val="965"/>
              </a:spcBef>
              <a:buClr>
                <a:srgbClr val="0083B7"/>
              </a:buClr>
              <a:buFont typeface="Wingdings"/>
              <a:buChar char=""/>
              <a:tabLst>
                <a:tab pos="247015" algn="l"/>
              </a:tabLst>
            </a:pPr>
            <a:r>
              <a:rPr sz="2400" spc="-5" dirty="0">
                <a:latin typeface="Carlito"/>
                <a:cs typeface="Carlito"/>
              </a:rPr>
              <a:t>Written </a:t>
            </a:r>
            <a:r>
              <a:rPr sz="2400" dirty="0">
                <a:latin typeface="Carlito"/>
                <a:cs typeface="Carlito"/>
              </a:rPr>
              <a:t>in</a:t>
            </a:r>
            <a:r>
              <a:rPr sz="2400" spc="-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decimal</a:t>
            </a:r>
          </a:p>
          <a:p>
            <a:pPr marL="246379" indent="-234315">
              <a:lnSpc>
                <a:spcPct val="100000"/>
              </a:lnSpc>
              <a:spcBef>
                <a:spcPts val="1045"/>
              </a:spcBef>
              <a:buClr>
                <a:srgbClr val="0083B7"/>
              </a:buClr>
              <a:buFont typeface="Wingdings"/>
              <a:buChar char=""/>
              <a:tabLst>
                <a:tab pos="247015" algn="l"/>
              </a:tabLst>
            </a:pPr>
            <a:r>
              <a:rPr sz="2400" spc="-5" dirty="0">
                <a:latin typeface="Carlito"/>
                <a:cs typeface="Carlito"/>
              </a:rPr>
              <a:t>32-bits </a:t>
            </a:r>
            <a:r>
              <a:rPr sz="2400" dirty="0">
                <a:latin typeface="Carlito"/>
                <a:cs typeface="Carlito"/>
              </a:rPr>
              <a:t>for </a:t>
            </a:r>
            <a:r>
              <a:rPr sz="2400" spc="5" dirty="0">
                <a:latin typeface="Carlito"/>
                <a:cs typeface="Carlito"/>
              </a:rPr>
              <a:t>version </a:t>
            </a:r>
            <a:r>
              <a:rPr sz="2400" dirty="0">
                <a:latin typeface="Carlito"/>
                <a:cs typeface="Carlito"/>
              </a:rPr>
              <a:t>4 </a:t>
            </a:r>
            <a:r>
              <a:rPr sz="2400" spc="-5" dirty="0">
                <a:latin typeface="Carlito"/>
                <a:cs typeface="Carlito"/>
              </a:rPr>
              <a:t>and </a:t>
            </a:r>
            <a:r>
              <a:rPr sz="2400" spc="-10" dirty="0">
                <a:latin typeface="Carlito"/>
                <a:cs typeface="Carlito"/>
              </a:rPr>
              <a:t>128-bits </a:t>
            </a:r>
            <a:r>
              <a:rPr sz="2400" dirty="0">
                <a:latin typeface="Carlito"/>
                <a:cs typeface="Carlito"/>
              </a:rPr>
              <a:t>for </a:t>
            </a:r>
            <a:r>
              <a:rPr sz="2400" spc="5" dirty="0">
                <a:latin typeface="Carlito"/>
                <a:cs typeface="Carlito"/>
              </a:rPr>
              <a:t>version</a:t>
            </a:r>
            <a:r>
              <a:rPr sz="2400" spc="-10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6.</a:t>
            </a:r>
            <a:endParaRPr sz="2400" dirty="0">
              <a:latin typeface="Carlito"/>
              <a:cs typeface="Carlito"/>
            </a:endParaRPr>
          </a:p>
          <a:p>
            <a:pPr marL="246379" marR="239395" indent="-234315">
              <a:lnSpc>
                <a:spcPts val="2480"/>
              </a:lnSpc>
              <a:spcBef>
                <a:spcPts val="1380"/>
              </a:spcBef>
              <a:buClr>
                <a:srgbClr val="0083B7"/>
              </a:buClr>
              <a:buFont typeface="Wingdings"/>
              <a:buChar char=""/>
              <a:tabLst>
                <a:tab pos="247015" algn="l"/>
                <a:tab pos="5545455" algn="l"/>
              </a:tabLst>
            </a:pPr>
            <a:r>
              <a:rPr sz="2400" spc="5" dirty="0">
                <a:latin typeface="Carlito"/>
                <a:cs typeface="Carlito"/>
              </a:rPr>
              <a:t>Unique </a:t>
            </a:r>
            <a:r>
              <a:rPr sz="2400" dirty="0">
                <a:latin typeface="Carlito"/>
                <a:cs typeface="Carlito"/>
              </a:rPr>
              <a:t>addressing</a:t>
            </a:r>
            <a:r>
              <a:rPr sz="2400" spc="-100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allows</a:t>
            </a:r>
            <a:r>
              <a:rPr sz="2400" spc="60" dirty="0">
                <a:latin typeface="Carlito"/>
                <a:cs typeface="Carlito"/>
              </a:rPr>
              <a:t> </a:t>
            </a:r>
            <a:r>
              <a:rPr sz="2400" spc="5" dirty="0">
                <a:latin typeface="Carlito"/>
                <a:cs typeface="Carlito"/>
              </a:rPr>
              <a:t>communication	</a:t>
            </a:r>
            <a:r>
              <a:rPr sz="2400" spc="-5" dirty="0">
                <a:latin typeface="Carlito"/>
                <a:cs typeface="Carlito"/>
              </a:rPr>
              <a:t>between</a:t>
            </a:r>
            <a:r>
              <a:rPr sz="2400" spc="-100" dirty="0">
                <a:latin typeface="Carlito"/>
                <a:cs typeface="Carlito"/>
              </a:rPr>
              <a:t> </a:t>
            </a:r>
            <a:r>
              <a:rPr sz="2400" spc="5" dirty="0">
                <a:latin typeface="Carlito"/>
                <a:cs typeface="Carlito"/>
              </a:rPr>
              <a:t>end  </a:t>
            </a:r>
            <a:r>
              <a:rPr sz="2400" dirty="0">
                <a:latin typeface="Carlito"/>
                <a:cs typeface="Carlito"/>
              </a:rPr>
              <a:t>stations.</a:t>
            </a:r>
          </a:p>
          <a:p>
            <a:pPr marL="246379" indent="-234315">
              <a:lnSpc>
                <a:spcPct val="100000"/>
              </a:lnSpc>
              <a:spcBef>
                <a:spcPts val="1035"/>
              </a:spcBef>
              <a:buClr>
                <a:srgbClr val="0083B7"/>
              </a:buClr>
              <a:buFont typeface="Wingdings"/>
              <a:buChar char=""/>
              <a:tabLst>
                <a:tab pos="247015" algn="l"/>
              </a:tabLst>
            </a:pPr>
            <a:r>
              <a:rPr sz="2400" dirty="0">
                <a:latin typeface="Carlito"/>
                <a:cs typeface="Carlito"/>
              </a:rPr>
              <a:t>Path </a:t>
            </a:r>
            <a:r>
              <a:rPr sz="2400" spc="10" dirty="0">
                <a:latin typeface="Carlito"/>
                <a:cs typeface="Carlito"/>
              </a:rPr>
              <a:t>choice </a:t>
            </a:r>
            <a:r>
              <a:rPr sz="2400" dirty="0">
                <a:latin typeface="Carlito"/>
                <a:cs typeface="Carlito"/>
              </a:rPr>
              <a:t>is based </a:t>
            </a:r>
            <a:r>
              <a:rPr sz="2400" spc="5" dirty="0">
                <a:latin typeface="Carlito"/>
                <a:cs typeface="Carlito"/>
              </a:rPr>
              <a:t>on destination</a:t>
            </a:r>
            <a:r>
              <a:rPr sz="2400" spc="-30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address.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316102"/>
            <a:ext cx="8145780" cy="815975"/>
          </a:xfrm>
          <a:custGeom>
            <a:avLst/>
            <a:gdLst/>
            <a:ahLst/>
            <a:cxnLst/>
            <a:rect l="l" t="t" r="r" b="b"/>
            <a:pathLst>
              <a:path w="8145780" h="815975">
                <a:moveTo>
                  <a:pt x="8009508" y="0"/>
                </a:moveTo>
                <a:lnTo>
                  <a:pt x="135915" y="0"/>
                </a:lnTo>
                <a:lnTo>
                  <a:pt x="92958" y="6940"/>
                </a:lnTo>
                <a:lnTo>
                  <a:pt x="55648" y="26261"/>
                </a:lnTo>
                <a:lnTo>
                  <a:pt x="26225" y="55714"/>
                </a:lnTo>
                <a:lnTo>
                  <a:pt x="6929" y="93049"/>
                </a:lnTo>
                <a:lnTo>
                  <a:pt x="0" y="136017"/>
                </a:lnTo>
                <a:lnTo>
                  <a:pt x="0" y="679576"/>
                </a:lnTo>
                <a:lnTo>
                  <a:pt x="6929" y="722544"/>
                </a:lnTo>
                <a:lnTo>
                  <a:pt x="26225" y="759879"/>
                </a:lnTo>
                <a:lnTo>
                  <a:pt x="55648" y="789332"/>
                </a:lnTo>
                <a:lnTo>
                  <a:pt x="92958" y="808653"/>
                </a:lnTo>
                <a:lnTo>
                  <a:pt x="135915" y="815594"/>
                </a:lnTo>
                <a:lnTo>
                  <a:pt x="8009508" y="815594"/>
                </a:lnTo>
                <a:lnTo>
                  <a:pt x="8052463" y="808653"/>
                </a:lnTo>
                <a:lnTo>
                  <a:pt x="8089766" y="789332"/>
                </a:lnTo>
                <a:lnTo>
                  <a:pt x="8119182" y="759879"/>
                </a:lnTo>
                <a:lnTo>
                  <a:pt x="8138471" y="722544"/>
                </a:lnTo>
                <a:lnTo>
                  <a:pt x="8145399" y="679576"/>
                </a:lnTo>
                <a:lnTo>
                  <a:pt x="8145399" y="136017"/>
                </a:lnTo>
                <a:lnTo>
                  <a:pt x="8138471" y="93049"/>
                </a:lnTo>
                <a:lnTo>
                  <a:pt x="8119182" y="55714"/>
                </a:lnTo>
                <a:lnTo>
                  <a:pt x="8089766" y="26261"/>
                </a:lnTo>
                <a:lnTo>
                  <a:pt x="8052463" y="6940"/>
                </a:lnTo>
                <a:lnTo>
                  <a:pt x="8009508" y="0"/>
                </a:lnTo>
                <a:close/>
              </a:path>
            </a:pathLst>
          </a:custGeom>
          <a:solidFill>
            <a:srgbClr val="006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0880" y="407035"/>
            <a:ext cx="200787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dirty="0"/>
              <a:t>IP</a:t>
            </a:r>
            <a:r>
              <a:rPr sz="3600" spc="-100" dirty="0"/>
              <a:t> </a:t>
            </a:r>
            <a:r>
              <a:rPr sz="3600" spc="-15" dirty="0"/>
              <a:t>Address</a:t>
            </a:r>
            <a:endParaRPr sz="3600"/>
          </a:p>
        </p:txBody>
      </p:sp>
      <p:sp>
        <p:nvSpPr>
          <p:cNvPr id="4" name="object 4"/>
          <p:cNvSpPr/>
          <p:nvPr/>
        </p:nvSpPr>
        <p:spPr>
          <a:xfrm>
            <a:off x="411189" y="1747982"/>
            <a:ext cx="8504211" cy="48814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65492" y="1233741"/>
            <a:ext cx="184975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8140" indent="-346075">
              <a:lnSpc>
                <a:spcPct val="100000"/>
              </a:lnSpc>
              <a:spcBef>
                <a:spcPts val="100"/>
              </a:spcBef>
              <a:buClr>
                <a:srgbClr val="0083B7"/>
              </a:buClr>
              <a:buFont typeface="Wingdings"/>
              <a:buChar char=""/>
              <a:tabLst>
                <a:tab pos="358140" algn="l"/>
                <a:tab pos="358775" algn="l"/>
              </a:tabLst>
            </a:pPr>
            <a:r>
              <a:rPr sz="2400" spc="20" dirty="0">
                <a:latin typeface="Carlito"/>
                <a:cs typeface="Carlito"/>
              </a:rPr>
              <a:t>IPv4</a:t>
            </a:r>
            <a:r>
              <a:rPr sz="2400" spc="-22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Classes</a:t>
            </a:r>
            <a:endParaRPr sz="2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316102"/>
            <a:ext cx="8145780" cy="815975"/>
          </a:xfrm>
          <a:custGeom>
            <a:avLst/>
            <a:gdLst/>
            <a:ahLst/>
            <a:cxnLst/>
            <a:rect l="l" t="t" r="r" b="b"/>
            <a:pathLst>
              <a:path w="8145780" h="815975">
                <a:moveTo>
                  <a:pt x="8009508" y="0"/>
                </a:moveTo>
                <a:lnTo>
                  <a:pt x="135915" y="0"/>
                </a:lnTo>
                <a:lnTo>
                  <a:pt x="92958" y="6940"/>
                </a:lnTo>
                <a:lnTo>
                  <a:pt x="55648" y="26261"/>
                </a:lnTo>
                <a:lnTo>
                  <a:pt x="26225" y="55714"/>
                </a:lnTo>
                <a:lnTo>
                  <a:pt x="6929" y="93049"/>
                </a:lnTo>
                <a:lnTo>
                  <a:pt x="0" y="136017"/>
                </a:lnTo>
                <a:lnTo>
                  <a:pt x="0" y="679576"/>
                </a:lnTo>
                <a:lnTo>
                  <a:pt x="6929" y="722544"/>
                </a:lnTo>
                <a:lnTo>
                  <a:pt x="26225" y="759879"/>
                </a:lnTo>
                <a:lnTo>
                  <a:pt x="55648" y="789332"/>
                </a:lnTo>
                <a:lnTo>
                  <a:pt x="92958" y="808653"/>
                </a:lnTo>
                <a:lnTo>
                  <a:pt x="135915" y="815594"/>
                </a:lnTo>
                <a:lnTo>
                  <a:pt x="8009508" y="815594"/>
                </a:lnTo>
                <a:lnTo>
                  <a:pt x="8052463" y="808653"/>
                </a:lnTo>
                <a:lnTo>
                  <a:pt x="8089766" y="789332"/>
                </a:lnTo>
                <a:lnTo>
                  <a:pt x="8119182" y="759879"/>
                </a:lnTo>
                <a:lnTo>
                  <a:pt x="8138471" y="722544"/>
                </a:lnTo>
                <a:lnTo>
                  <a:pt x="8145399" y="679576"/>
                </a:lnTo>
                <a:lnTo>
                  <a:pt x="8145399" y="136017"/>
                </a:lnTo>
                <a:lnTo>
                  <a:pt x="8138471" y="93049"/>
                </a:lnTo>
                <a:lnTo>
                  <a:pt x="8119182" y="55714"/>
                </a:lnTo>
                <a:lnTo>
                  <a:pt x="8089766" y="26261"/>
                </a:lnTo>
                <a:lnTo>
                  <a:pt x="8052463" y="6940"/>
                </a:lnTo>
                <a:lnTo>
                  <a:pt x="8009508" y="0"/>
                </a:lnTo>
                <a:close/>
              </a:path>
            </a:pathLst>
          </a:custGeom>
          <a:solidFill>
            <a:srgbClr val="006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0880" y="383540"/>
            <a:ext cx="4064635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5" dirty="0">
                <a:latin typeface="Carlito"/>
                <a:cs typeface="Carlito"/>
              </a:rPr>
              <a:t>IPv4 </a:t>
            </a:r>
            <a:r>
              <a:rPr b="1" dirty="0">
                <a:latin typeface="Carlito"/>
                <a:cs typeface="Carlito"/>
              </a:rPr>
              <a:t>Classes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90880" y="958861"/>
            <a:ext cx="6775450" cy="2905125"/>
          </a:xfrm>
          <a:prstGeom prst="rect">
            <a:avLst/>
          </a:prstGeom>
        </p:spPr>
        <p:txBody>
          <a:bodyPr vert="horz" wrap="square" lIns="0" tIns="135255" rIns="0" bIns="0" rtlCol="0">
            <a:spAutoFit/>
          </a:bodyPr>
          <a:lstStyle/>
          <a:p>
            <a:pPr marL="246379" indent="-234315">
              <a:lnSpc>
                <a:spcPct val="100000"/>
              </a:lnSpc>
              <a:spcBef>
                <a:spcPts val="1065"/>
              </a:spcBef>
              <a:buClr>
                <a:srgbClr val="0083B7"/>
              </a:buClr>
              <a:buFont typeface="Wingdings"/>
              <a:buChar char=""/>
              <a:tabLst>
                <a:tab pos="247015" algn="l"/>
              </a:tabLst>
            </a:pPr>
            <a:r>
              <a:rPr sz="2400" b="1" spc="-5" dirty="0">
                <a:latin typeface="Carlito"/>
                <a:cs typeface="Carlito"/>
              </a:rPr>
              <a:t>Class</a:t>
            </a:r>
            <a:r>
              <a:rPr sz="2400" b="1" spc="-50" dirty="0">
                <a:latin typeface="Carlito"/>
                <a:cs typeface="Carlito"/>
              </a:rPr>
              <a:t> </a:t>
            </a:r>
            <a:r>
              <a:rPr sz="2400" b="1" spc="-15" dirty="0">
                <a:latin typeface="Carlito"/>
                <a:cs typeface="Carlito"/>
              </a:rPr>
              <a:t>A:</a:t>
            </a:r>
            <a:endParaRPr sz="2400" b="1" dirty="0">
              <a:latin typeface="Carlito"/>
              <a:cs typeface="Carlito"/>
            </a:endParaRPr>
          </a:p>
          <a:p>
            <a:pPr marL="815975" lvl="1" indent="-346075">
              <a:lnSpc>
                <a:spcPct val="100000"/>
              </a:lnSpc>
              <a:spcBef>
                <a:spcPts val="805"/>
              </a:spcBef>
              <a:buClr>
                <a:srgbClr val="0083B7"/>
              </a:buClr>
              <a:buFont typeface="Courier New"/>
              <a:buChar char="o"/>
              <a:tabLst>
                <a:tab pos="816610" algn="l"/>
              </a:tabLst>
            </a:pPr>
            <a:r>
              <a:rPr sz="2000" spc="-5" dirty="0">
                <a:latin typeface="Carlito"/>
                <a:cs typeface="Carlito"/>
              </a:rPr>
              <a:t>Used </a:t>
            </a:r>
            <a:r>
              <a:rPr sz="2000" dirty="0">
                <a:latin typeface="Carlito"/>
                <a:cs typeface="Carlito"/>
              </a:rPr>
              <a:t>for </a:t>
            </a:r>
            <a:r>
              <a:rPr sz="2000" spc="10" dirty="0">
                <a:latin typeface="Carlito"/>
                <a:cs typeface="Carlito"/>
              </a:rPr>
              <a:t>large</a:t>
            </a:r>
            <a:r>
              <a:rPr sz="2000" spc="-25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networks.</a:t>
            </a:r>
            <a:endParaRPr sz="2000" dirty="0">
              <a:latin typeface="Carlito"/>
              <a:cs typeface="Carlito"/>
            </a:endParaRPr>
          </a:p>
          <a:p>
            <a:pPr marL="815975" lvl="1" indent="-346075">
              <a:lnSpc>
                <a:spcPct val="100000"/>
              </a:lnSpc>
              <a:spcBef>
                <a:spcPts val="720"/>
              </a:spcBef>
              <a:buClr>
                <a:srgbClr val="0083B7"/>
              </a:buClr>
              <a:buFont typeface="Courier New"/>
              <a:buChar char="o"/>
              <a:tabLst>
                <a:tab pos="816610" algn="l"/>
              </a:tabLst>
            </a:pPr>
            <a:r>
              <a:rPr sz="2000" spc="-10" dirty="0">
                <a:latin typeface="Carlito"/>
                <a:cs typeface="Carlito"/>
              </a:rPr>
              <a:t>Format:</a:t>
            </a:r>
            <a:r>
              <a:rPr sz="2000" spc="50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Network.Host.Host.Host</a:t>
            </a:r>
            <a:endParaRPr sz="2000" dirty="0">
              <a:latin typeface="Carlito"/>
              <a:cs typeface="Carlito"/>
            </a:endParaRPr>
          </a:p>
          <a:p>
            <a:pPr marL="470534">
              <a:lnSpc>
                <a:spcPct val="100000"/>
              </a:lnSpc>
              <a:spcBef>
                <a:spcPts val="725"/>
              </a:spcBef>
            </a:pPr>
            <a:r>
              <a:rPr sz="2000" dirty="0">
                <a:solidFill>
                  <a:srgbClr val="0083B7"/>
                </a:solidFill>
                <a:latin typeface="Courier New"/>
                <a:cs typeface="Courier New"/>
              </a:rPr>
              <a:t>o </a:t>
            </a:r>
            <a:r>
              <a:rPr sz="2000" spc="-10" dirty="0">
                <a:latin typeface="Carlito"/>
                <a:cs typeface="Carlito"/>
              </a:rPr>
              <a:t>Netmask </a:t>
            </a:r>
            <a:r>
              <a:rPr sz="2000" spc="5" dirty="0">
                <a:latin typeface="Carlito"/>
                <a:cs typeface="Carlito"/>
              </a:rPr>
              <a:t>is 255.0.0.0 </a:t>
            </a:r>
            <a:r>
              <a:rPr sz="2000" spc="-20" dirty="0">
                <a:latin typeface="Carlito"/>
                <a:cs typeface="Carlito"/>
              </a:rPr>
              <a:t>==</a:t>
            </a:r>
            <a:r>
              <a:rPr sz="2000" spc="310" dirty="0">
                <a:latin typeface="Carlito"/>
                <a:cs typeface="Carlito"/>
              </a:rPr>
              <a:t> </a:t>
            </a:r>
            <a:r>
              <a:rPr sz="2000" spc="10" dirty="0">
                <a:latin typeface="Carlito"/>
                <a:cs typeface="Carlito"/>
              </a:rPr>
              <a:t>/8</a:t>
            </a:r>
            <a:endParaRPr sz="2000" dirty="0">
              <a:latin typeface="Carlito"/>
              <a:cs typeface="Carlito"/>
            </a:endParaRPr>
          </a:p>
          <a:p>
            <a:pPr marL="815975" lvl="1" indent="-346075">
              <a:lnSpc>
                <a:spcPct val="100000"/>
              </a:lnSpc>
              <a:spcBef>
                <a:spcPts val="725"/>
              </a:spcBef>
              <a:buClr>
                <a:srgbClr val="0083B7"/>
              </a:buClr>
              <a:buFont typeface="Courier New"/>
              <a:buChar char="o"/>
              <a:tabLst>
                <a:tab pos="816610" algn="l"/>
              </a:tabLst>
            </a:pPr>
            <a:r>
              <a:rPr sz="2000" spc="-5" dirty="0">
                <a:latin typeface="Carlito"/>
                <a:cs typeface="Carlito"/>
              </a:rPr>
              <a:t>Provides about </a:t>
            </a:r>
            <a:r>
              <a:rPr sz="2000" spc="10" dirty="0">
                <a:latin typeface="Carlito"/>
                <a:cs typeface="Carlito"/>
              </a:rPr>
              <a:t>16.000.000 </a:t>
            </a:r>
            <a:r>
              <a:rPr sz="2000" spc="-15" dirty="0">
                <a:latin typeface="Carlito"/>
                <a:cs typeface="Carlito"/>
              </a:rPr>
              <a:t>IP</a:t>
            </a:r>
            <a:r>
              <a:rPr sz="2000" spc="-50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addresses.</a:t>
            </a:r>
            <a:endParaRPr sz="2000" dirty="0">
              <a:latin typeface="Carlito"/>
              <a:cs typeface="Carlito"/>
            </a:endParaRPr>
          </a:p>
          <a:p>
            <a:pPr marL="815975" lvl="1" indent="-346075">
              <a:lnSpc>
                <a:spcPct val="100000"/>
              </a:lnSpc>
              <a:spcBef>
                <a:spcPts val="725"/>
              </a:spcBef>
              <a:buClr>
                <a:srgbClr val="0083B7"/>
              </a:buClr>
              <a:buFont typeface="Courier New"/>
              <a:buChar char="o"/>
              <a:tabLst>
                <a:tab pos="816610" algn="l"/>
              </a:tabLst>
            </a:pPr>
            <a:r>
              <a:rPr sz="2000" spc="-15" dirty="0">
                <a:latin typeface="Carlito"/>
                <a:cs typeface="Carlito"/>
              </a:rPr>
              <a:t>IP </a:t>
            </a:r>
            <a:r>
              <a:rPr sz="2000" spc="5" dirty="0">
                <a:latin typeface="Carlito"/>
                <a:cs typeface="Carlito"/>
              </a:rPr>
              <a:t>range for </a:t>
            </a:r>
            <a:r>
              <a:rPr sz="2000" spc="-15" dirty="0">
                <a:latin typeface="Carlito"/>
                <a:cs typeface="Carlito"/>
              </a:rPr>
              <a:t>the </a:t>
            </a:r>
            <a:r>
              <a:rPr sz="2000" spc="15" dirty="0">
                <a:latin typeface="Carlito"/>
                <a:cs typeface="Carlito"/>
              </a:rPr>
              <a:t>first </a:t>
            </a:r>
            <a:r>
              <a:rPr sz="2000" spc="-10" dirty="0">
                <a:latin typeface="Carlito"/>
                <a:cs typeface="Carlito"/>
              </a:rPr>
              <a:t>octet </a:t>
            </a:r>
            <a:r>
              <a:rPr sz="2000" spc="5" dirty="0">
                <a:latin typeface="Carlito"/>
                <a:cs typeface="Carlito"/>
              </a:rPr>
              <a:t>is</a:t>
            </a:r>
            <a:r>
              <a:rPr sz="2000" spc="-10" dirty="0">
                <a:latin typeface="Carlito"/>
                <a:cs typeface="Carlito"/>
              </a:rPr>
              <a:t> </a:t>
            </a:r>
            <a:r>
              <a:rPr sz="2000" spc="25" dirty="0">
                <a:latin typeface="Carlito"/>
                <a:cs typeface="Carlito"/>
              </a:rPr>
              <a:t>(1-127).</a:t>
            </a:r>
            <a:endParaRPr sz="2000" dirty="0">
              <a:latin typeface="Carlito"/>
              <a:cs typeface="Carlito"/>
            </a:endParaRPr>
          </a:p>
          <a:p>
            <a:pPr marL="815975" lvl="1" indent="-346075">
              <a:lnSpc>
                <a:spcPct val="100000"/>
              </a:lnSpc>
              <a:spcBef>
                <a:spcPts val="725"/>
              </a:spcBef>
              <a:buClr>
                <a:srgbClr val="0083B7"/>
              </a:buClr>
              <a:buFont typeface="Courier New"/>
              <a:buChar char="o"/>
              <a:tabLst>
                <a:tab pos="816610" algn="l"/>
              </a:tabLst>
            </a:pPr>
            <a:r>
              <a:rPr sz="2000" spc="-20" dirty="0">
                <a:latin typeface="Carlito"/>
                <a:cs typeface="Carlito"/>
              </a:rPr>
              <a:t>Note: </a:t>
            </a:r>
            <a:r>
              <a:rPr sz="2000" spc="15" dirty="0">
                <a:latin typeface="Carlito"/>
                <a:cs typeface="Carlito"/>
              </a:rPr>
              <a:t>127 </a:t>
            </a:r>
            <a:r>
              <a:rPr sz="2000" spc="5" dirty="0">
                <a:latin typeface="Carlito"/>
                <a:cs typeface="Carlito"/>
              </a:rPr>
              <a:t>is </a:t>
            </a:r>
            <a:r>
              <a:rPr sz="2000" spc="-10" dirty="0">
                <a:latin typeface="Carlito"/>
                <a:cs typeface="Carlito"/>
              </a:rPr>
              <a:t>not used </a:t>
            </a:r>
            <a:r>
              <a:rPr sz="2000" spc="10" dirty="0">
                <a:latin typeface="Carlito"/>
                <a:cs typeface="Carlito"/>
              </a:rPr>
              <a:t>since </a:t>
            </a:r>
            <a:r>
              <a:rPr sz="2000" spc="5" dirty="0">
                <a:latin typeface="Carlito"/>
                <a:cs typeface="Carlito"/>
              </a:rPr>
              <a:t>it is </a:t>
            </a:r>
            <a:r>
              <a:rPr sz="2000" spc="-10" dirty="0">
                <a:latin typeface="Carlito"/>
                <a:cs typeface="Carlito"/>
              </a:rPr>
              <a:t>used </a:t>
            </a:r>
            <a:r>
              <a:rPr sz="2000" dirty="0">
                <a:latin typeface="Carlito"/>
                <a:cs typeface="Carlito"/>
              </a:rPr>
              <a:t>for </a:t>
            </a:r>
            <a:r>
              <a:rPr sz="2000" spc="-10" dirty="0">
                <a:latin typeface="Carlito"/>
                <a:cs typeface="Carlito"/>
              </a:rPr>
              <a:t>testing</a:t>
            </a:r>
            <a:r>
              <a:rPr sz="2000" spc="85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purposes.</a:t>
            </a:r>
            <a:endParaRPr sz="2000" dirty="0">
              <a:latin typeface="Carlito"/>
              <a:cs typeface="Carlito"/>
            </a:endParaRP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xmlns="" id="{2C23FC01-068F-F6FC-902F-9812EA66CC18}"/>
              </a:ext>
            </a:extLst>
          </p:cNvPr>
          <p:cNvSpPr txBox="1"/>
          <p:nvPr/>
        </p:nvSpPr>
        <p:spPr>
          <a:xfrm>
            <a:off x="690880" y="3863986"/>
            <a:ext cx="6243320" cy="2508250"/>
          </a:xfrm>
          <a:prstGeom prst="rect">
            <a:avLst/>
          </a:prstGeom>
        </p:spPr>
        <p:txBody>
          <a:bodyPr vert="horz" wrap="square" lIns="0" tIns="135255" rIns="0" bIns="0" rtlCol="0">
            <a:spAutoFit/>
          </a:bodyPr>
          <a:lstStyle/>
          <a:p>
            <a:pPr marL="246379" indent="-234315">
              <a:lnSpc>
                <a:spcPct val="100000"/>
              </a:lnSpc>
              <a:spcBef>
                <a:spcPts val="1065"/>
              </a:spcBef>
              <a:buClr>
                <a:srgbClr val="0083B7"/>
              </a:buClr>
              <a:buFont typeface="Wingdings"/>
              <a:buChar char=""/>
              <a:tabLst>
                <a:tab pos="247015" algn="l"/>
              </a:tabLst>
            </a:pPr>
            <a:r>
              <a:rPr sz="2400" b="1" spc="-5" dirty="0">
                <a:latin typeface="Carlito"/>
                <a:cs typeface="Carlito"/>
              </a:rPr>
              <a:t>Class</a:t>
            </a:r>
            <a:r>
              <a:rPr sz="2400" b="1" spc="-45" dirty="0">
                <a:latin typeface="Carlito"/>
                <a:cs typeface="Carlito"/>
              </a:rPr>
              <a:t> </a:t>
            </a:r>
            <a:r>
              <a:rPr sz="2400" b="1" spc="-25" dirty="0">
                <a:latin typeface="Carlito"/>
                <a:cs typeface="Carlito"/>
              </a:rPr>
              <a:t>B:</a:t>
            </a:r>
            <a:endParaRPr sz="2400" b="1" dirty="0">
              <a:latin typeface="Carlito"/>
              <a:cs typeface="Carlito"/>
            </a:endParaRPr>
          </a:p>
          <a:p>
            <a:pPr marL="815975" lvl="1" indent="-346075">
              <a:lnSpc>
                <a:spcPct val="100000"/>
              </a:lnSpc>
              <a:spcBef>
                <a:spcPts val="805"/>
              </a:spcBef>
              <a:buClr>
                <a:srgbClr val="0083B7"/>
              </a:buClr>
              <a:buFont typeface="Courier New"/>
              <a:buChar char="o"/>
              <a:tabLst>
                <a:tab pos="816610" algn="l"/>
              </a:tabLst>
            </a:pPr>
            <a:r>
              <a:rPr sz="2000" spc="-5" dirty="0">
                <a:latin typeface="Carlito"/>
                <a:cs typeface="Carlito"/>
              </a:rPr>
              <a:t>Used </a:t>
            </a:r>
            <a:r>
              <a:rPr sz="2000" dirty="0">
                <a:latin typeface="Carlito"/>
                <a:cs typeface="Carlito"/>
              </a:rPr>
              <a:t>for </a:t>
            </a:r>
            <a:r>
              <a:rPr sz="2000" spc="-10" dirty="0">
                <a:latin typeface="Carlito"/>
                <a:cs typeface="Carlito"/>
              </a:rPr>
              <a:t>intermediate</a:t>
            </a:r>
            <a:r>
              <a:rPr sz="2000" spc="130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networks.</a:t>
            </a:r>
            <a:endParaRPr sz="2000" dirty="0">
              <a:latin typeface="Carlito"/>
              <a:cs typeface="Carlito"/>
            </a:endParaRPr>
          </a:p>
          <a:p>
            <a:pPr marL="815975" lvl="1" indent="-346075">
              <a:lnSpc>
                <a:spcPct val="100000"/>
              </a:lnSpc>
              <a:spcBef>
                <a:spcPts val="720"/>
              </a:spcBef>
              <a:buClr>
                <a:srgbClr val="0083B7"/>
              </a:buClr>
              <a:buFont typeface="Courier New"/>
              <a:buChar char="o"/>
              <a:tabLst>
                <a:tab pos="816610" algn="l"/>
              </a:tabLst>
            </a:pPr>
            <a:r>
              <a:rPr sz="2000" spc="-10" dirty="0">
                <a:latin typeface="Carlito"/>
                <a:cs typeface="Carlito"/>
              </a:rPr>
              <a:t>Format:</a:t>
            </a:r>
            <a:r>
              <a:rPr sz="2000" spc="35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Network.Network.Host.Host</a:t>
            </a:r>
            <a:endParaRPr sz="2000" dirty="0">
              <a:latin typeface="Carlito"/>
              <a:cs typeface="Carlito"/>
            </a:endParaRPr>
          </a:p>
          <a:p>
            <a:pPr marL="470534">
              <a:lnSpc>
                <a:spcPct val="100000"/>
              </a:lnSpc>
              <a:spcBef>
                <a:spcPts val="725"/>
              </a:spcBef>
            </a:pPr>
            <a:r>
              <a:rPr sz="2000" dirty="0">
                <a:solidFill>
                  <a:srgbClr val="0083B7"/>
                </a:solidFill>
                <a:latin typeface="Courier New"/>
                <a:cs typeface="Courier New"/>
              </a:rPr>
              <a:t>o </a:t>
            </a:r>
            <a:r>
              <a:rPr sz="2000" spc="-10" dirty="0">
                <a:latin typeface="Carlito"/>
                <a:cs typeface="Carlito"/>
              </a:rPr>
              <a:t>Netmask </a:t>
            </a:r>
            <a:r>
              <a:rPr sz="2000" spc="5" dirty="0">
                <a:latin typeface="Carlito"/>
                <a:cs typeface="Carlito"/>
              </a:rPr>
              <a:t>is </a:t>
            </a:r>
            <a:r>
              <a:rPr sz="2000" spc="10" dirty="0">
                <a:latin typeface="Carlito"/>
                <a:cs typeface="Carlito"/>
              </a:rPr>
              <a:t>255.255.0.0 </a:t>
            </a:r>
            <a:r>
              <a:rPr sz="2000" spc="-20" dirty="0">
                <a:latin typeface="Carlito"/>
                <a:cs typeface="Carlito"/>
              </a:rPr>
              <a:t>==</a:t>
            </a:r>
            <a:r>
              <a:rPr sz="2000" spc="210" dirty="0">
                <a:latin typeface="Carlito"/>
                <a:cs typeface="Carlito"/>
              </a:rPr>
              <a:t> </a:t>
            </a:r>
            <a:r>
              <a:rPr sz="2000" spc="15" dirty="0">
                <a:latin typeface="Carlito"/>
                <a:cs typeface="Carlito"/>
              </a:rPr>
              <a:t>/16</a:t>
            </a:r>
            <a:endParaRPr sz="2000" dirty="0">
              <a:latin typeface="Carlito"/>
              <a:cs typeface="Carlito"/>
            </a:endParaRPr>
          </a:p>
          <a:p>
            <a:pPr marL="815975" lvl="1" indent="-346075">
              <a:lnSpc>
                <a:spcPct val="100000"/>
              </a:lnSpc>
              <a:spcBef>
                <a:spcPts val="725"/>
              </a:spcBef>
              <a:buClr>
                <a:srgbClr val="0083B7"/>
              </a:buClr>
              <a:buFont typeface="Courier New"/>
              <a:buChar char="o"/>
              <a:tabLst>
                <a:tab pos="816610" algn="l"/>
              </a:tabLst>
            </a:pPr>
            <a:r>
              <a:rPr sz="2000" spc="-5" dirty="0">
                <a:latin typeface="Carlito"/>
                <a:cs typeface="Carlito"/>
              </a:rPr>
              <a:t>Provides about </a:t>
            </a:r>
            <a:r>
              <a:rPr sz="2000" spc="10" dirty="0">
                <a:latin typeface="Carlito"/>
                <a:cs typeface="Carlito"/>
              </a:rPr>
              <a:t>64.000 </a:t>
            </a:r>
            <a:r>
              <a:rPr sz="2000" spc="-15" dirty="0">
                <a:latin typeface="Carlito"/>
                <a:cs typeface="Carlito"/>
              </a:rPr>
              <a:t>IP</a:t>
            </a:r>
            <a:r>
              <a:rPr sz="2000" spc="-70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addresses.</a:t>
            </a:r>
            <a:endParaRPr sz="2000" dirty="0">
              <a:latin typeface="Carlito"/>
              <a:cs typeface="Carlito"/>
            </a:endParaRPr>
          </a:p>
          <a:p>
            <a:pPr marL="815975" lvl="1" indent="-346075">
              <a:lnSpc>
                <a:spcPct val="100000"/>
              </a:lnSpc>
              <a:spcBef>
                <a:spcPts val="725"/>
              </a:spcBef>
              <a:buClr>
                <a:srgbClr val="0083B7"/>
              </a:buClr>
              <a:buFont typeface="Courier New"/>
              <a:buChar char="o"/>
              <a:tabLst>
                <a:tab pos="816610" algn="l"/>
              </a:tabLst>
            </a:pPr>
            <a:r>
              <a:rPr sz="2000" spc="-15" dirty="0">
                <a:latin typeface="Carlito"/>
                <a:cs typeface="Carlito"/>
              </a:rPr>
              <a:t>IP </a:t>
            </a:r>
            <a:r>
              <a:rPr sz="2000" spc="5" dirty="0">
                <a:latin typeface="Carlito"/>
                <a:cs typeface="Carlito"/>
              </a:rPr>
              <a:t>range for </a:t>
            </a:r>
            <a:r>
              <a:rPr sz="2000" spc="-15" dirty="0">
                <a:latin typeface="Carlito"/>
                <a:cs typeface="Carlito"/>
              </a:rPr>
              <a:t>the </a:t>
            </a:r>
            <a:r>
              <a:rPr sz="2000" spc="15" dirty="0">
                <a:latin typeface="Carlito"/>
                <a:cs typeface="Carlito"/>
              </a:rPr>
              <a:t>first </a:t>
            </a:r>
            <a:r>
              <a:rPr sz="2000" spc="-10" dirty="0">
                <a:latin typeface="Carlito"/>
                <a:cs typeface="Carlito"/>
              </a:rPr>
              <a:t>octet </a:t>
            </a:r>
            <a:r>
              <a:rPr sz="2000" spc="5" dirty="0">
                <a:latin typeface="Carlito"/>
                <a:cs typeface="Carlito"/>
              </a:rPr>
              <a:t>is</a:t>
            </a:r>
            <a:r>
              <a:rPr sz="2000" spc="-40" dirty="0">
                <a:latin typeface="Carlito"/>
                <a:cs typeface="Carlito"/>
              </a:rPr>
              <a:t> </a:t>
            </a:r>
            <a:r>
              <a:rPr sz="2000" spc="15" dirty="0">
                <a:latin typeface="Carlito"/>
                <a:cs typeface="Carlito"/>
              </a:rPr>
              <a:t>(128-191).</a:t>
            </a:r>
            <a:endParaRPr sz="20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9110" y="255486"/>
            <a:ext cx="8145780" cy="815975"/>
          </a:xfrm>
          <a:custGeom>
            <a:avLst/>
            <a:gdLst/>
            <a:ahLst/>
            <a:cxnLst/>
            <a:rect l="l" t="t" r="r" b="b"/>
            <a:pathLst>
              <a:path w="8145780" h="815975">
                <a:moveTo>
                  <a:pt x="8009508" y="0"/>
                </a:moveTo>
                <a:lnTo>
                  <a:pt x="135915" y="0"/>
                </a:lnTo>
                <a:lnTo>
                  <a:pt x="92958" y="6940"/>
                </a:lnTo>
                <a:lnTo>
                  <a:pt x="55648" y="26261"/>
                </a:lnTo>
                <a:lnTo>
                  <a:pt x="26225" y="55714"/>
                </a:lnTo>
                <a:lnTo>
                  <a:pt x="6929" y="93049"/>
                </a:lnTo>
                <a:lnTo>
                  <a:pt x="0" y="136017"/>
                </a:lnTo>
                <a:lnTo>
                  <a:pt x="0" y="679576"/>
                </a:lnTo>
                <a:lnTo>
                  <a:pt x="6929" y="722544"/>
                </a:lnTo>
                <a:lnTo>
                  <a:pt x="26225" y="759879"/>
                </a:lnTo>
                <a:lnTo>
                  <a:pt x="55648" y="789332"/>
                </a:lnTo>
                <a:lnTo>
                  <a:pt x="92958" y="808653"/>
                </a:lnTo>
                <a:lnTo>
                  <a:pt x="135915" y="815594"/>
                </a:lnTo>
                <a:lnTo>
                  <a:pt x="8009508" y="815594"/>
                </a:lnTo>
                <a:lnTo>
                  <a:pt x="8052463" y="808653"/>
                </a:lnTo>
                <a:lnTo>
                  <a:pt x="8089766" y="789332"/>
                </a:lnTo>
                <a:lnTo>
                  <a:pt x="8119182" y="759879"/>
                </a:lnTo>
                <a:lnTo>
                  <a:pt x="8138471" y="722544"/>
                </a:lnTo>
                <a:lnTo>
                  <a:pt x="8145399" y="679576"/>
                </a:lnTo>
                <a:lnTo>
                  <a:pt x="8145399" y="136017"/>
                </a:lnTo>
                <a:lnTo>
                  <a:pt x="8138471" y="93049"/>
                </a:lnTo>
                <a:lnTo>
                  <a:pt x="8119182" y="55714"/>
                </a:lnTo>
                <a:lnTo>
                  <a:pt x="8089766" y="26261"/>
                </a:lnTo>
                <a:lnTo>
                  <a:pt x="8052463" y="6940"/>
                </a:lnTo>
                <a:lnTo>
                  <a:pt x="8009508" y="0"/>
                </a:lnTo>
                <a:close/>
              </a:path>
            </a:pathLst>
          </a:custGeom>
          <a:solidFill>
            <a:srgbClr val="006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7011" y="333065"/>
            <a:ext cx="4044315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5" dirty="0">
                <a:latin typeface="Carlito"/>
                <a:cs typeface="Carlito"/>
              </a:rPr>
              <a:t>IPv4 </a:t>
            </a:r>
            <a:r>
              <a:rPr b="1" dirty="0">
                <a:latin typeface="Carlito"/>
                <a:cs typeface="Carlito"/>
              </a:rPr>
              <a:t>Classes – </a:t>
            </a: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xmlns="" id="{CF949134-54C8-8B6C-BCBB-AB1AEA60D7DE}"/>
              </a:ext>
            </a:extLst>
          </p:cNvPr>
          <p:cNvSpPr txBox="1"/>
          <p:nvPr/>
        </p:nvSpPr>
        <p:spPr>
          <a:xfrm>
            <a:off x="499110" y="916552"/>
            <a:ext cx="8368145" cy="2877839"/>
          </a:xfrm>
          <a:prstGeom prst="rect">
            <a:avLst/>
          </a:prstGeom>
        </p:spPr>
        <p:txBody>
          <a:bodyPr vert="horz" wrap="square" lIns="0" tIns="135255" rIns="0" bIns="0" rtlCol="0">
            <a:spAutoFit/>
          </a:bodyPr>
          <a:lstStyle/>
          <a:p>
            <a:pPr marL="246379" indent="-234315">
              <a:lnSpc>
                <a:spcPct val="100000"/>
              </a:lnSpc>
              <a:spcBef>
                <a:spcPts val="1065"/>
              </a:spcBef>
              <a:buClr>
                <a:srgbClr val="0083B7"/>
              </a:buClr>
              <a:buFont typeface="Wingdings"/>
              <a:buChar char=""/>
              <a:tabLst>
                <a:tab pos="247015" algn="l"/>
              </a:tabLst>
            </a:pPr>
            <a:r>
              <a:rPr sz="2400" b="1" spc="-5" dirty="0">
                <a:latin typeface="Carlito"/>
                <a:cs typeface="Carlito"/>
              </a:rPr>
              <a:t>Class</a:t>
            </a:r>
            <a:r>
              <a:rPr sz="2400" b="1" spc="-45" dirty="0">
                <a:latin typeface="Carlito"/>
                <a:cs typeface="Carlito"/>
              </a:rPr>
              <a:t> </a:t>
            </a:r>
            <a:r>
              <a:rPr sz="2400" b="1" dirty="0">
                <a:latin typeface="Carlito"/>
                <a:cs typeface="Carlito"/>
              </a:rPr>
              <a:t>C:</a:t>
            </a:r>
          </a:p>
          <a:p>
            <a:pPr marL="815975" lvl="1" indent="-346075">
              <a:lnSpc>
                <a:spcPct val="100000"/>
              </a:lnSpc>
              <a:spcBef>
                <a:spcPts val="805"/>
              </a:spcBef>
              <a:buClr>
                <a:srgbClr val="0083B7"/>
              </a:buClr>
              <a:buFont typeface="Courier New"/>
              <a:buChar char="o"/>
              <a:tabLst>
                <a:tab pos="816610" algn="l"/>
              </a:tabLst>
            </a:pPr>
            <a:r>
              <a:rPr spc="-5" dirty="0">
                <a:latin typeface="Carlito"/>
                <a:cs typeface="Carlito"/>
              </a:rPr>
              <a:t>Used </a:t>
            </a:r>
            <a:r>
              <a:rPr dirty="0">
                <a:latin typeface="Carlito"/>
                <a:cs typeface="Carlito"/>
              </a:rPr>
              <a:t>for </a:t>
            </a:r>
            <a:r>
              <a:rPr spc="5" dirty="0">
                <a:latin typeface="Carlito"/>
                <a:cs typeface="Carlito"/>
              </a:rPr>
              <a:t>small</a:t>
            </a:r>
            <a:r>
              <a:rPr spc="-50" dirty="0">
                <a:latin typeface="Carlito"/>
                <a:cs typeface="Carlito"/>
              </a:rPr>
              <a:t> </a:t>
            </a:r>
            <a:r>
              <a:rPr spc="-10" dirty="0">
                <a:latin typeface="Carlito"/>
                <a:cs typeface="Carlito"/>
              </a:rPr>
              <a:t>networks.</a:t>
            </a:r>
            <a:endParaRPr dirty="0">
              <a:latin typeface="Carlito"/>
              <a:cs typeface="Carlito"/>
            </a:endParaRPr>
          </a:p>
          <a:p>
            <a:pPr marL="815975" lvl="1" indent="-346075">
              <a:lnSpc>
                <a:spcPct val="100000"/>
              </a:lnSpc>
              <a:spcBef>
                <a:spcPts val="720"/>
              </a:spcBef>
              <a:buClr>
                <a:srgbClr val="0083B7"/>
              </a:buClr>
              <a:buFont typeface="Courier New"/>
              <a:buChar char="o"/>
              <a:tabLst>
                <a:tab pos="816610" algn="l"/>
              </a:tabLst>
            </a:pPr>
            <a:r>
              <a:rPr spc="-10" dirty="0">
                <a:latin typeface="Carlito"/>
                <a:cs typeface="Carlito"/>
              </a:rPr>
              <a:t>Format:</a:t>
            </a:r>
            <a:r>
              <a:rPr spc="45" dirty="0">
                <a:latin typeface="Carlito"/>
                <a:cs typeface="Carlito"/>
              </a:rPr>
              <a:t> </a:t>
            </a:r>
            <a:r>
              <a:rPr spc="-15" dirty="0">
                <a:latin typeface="Carlito"/>
                <a:cs typeface="Carlito"/>
              </a:rPr>
              <a:t>Network.Network.Network.Host</a:t>
            </a:r>
            <a:endParaRPr dirty="0">
              <a:latin typeface="Carlito"/>
              <a:cs typeface="Carlito"/>
            </a:endParaRPr>
          </a:p>
          <a:p>
            <a:pPr marL="470534">
              <a:lnSpc>
                <a:spcPct val="100000"/>
              </a:lnSpc>
              <a:spcBef>
                <a:spcPts val="725"/>
              </a:spcBef>
            </a:pPr>
            <a:r>
              <a:rPr dirty="0">
                <a:solidFill>
                  <a:srgbClr val="0083B7"/>
                </a:solidFill>
                <a:latin typeface="Courier New"/>
                <a:cs typeface="Courier New"/>
              </a:rPr>
              <a:t>o </a:t>
            </a:r>
            <a:r>
              <a:rPr spc="-10" dirty="0">
                <a:latin typeface="Carlito"/>
                <a:cs typeface="Carlito"/>
              </a:rPr>
              <a:t>Netmask </a:t>
            </a:r>
            <a:r>
              <a:rPr spc="5" dirty="0">
                <a:latin typeface="Carlito"/>
                <a:cs typeface="Carlito"/>
              </a:rPr>
              <a:t>is </a:t>
            </a:r>
            <a:r>
              <a:rPr spc="10" dirty="0">
                <a:latin typeface="Carlito"/>
                <a:cs typeface="Carlito"/>
              </a:rPr>
              <a:t>255.255.255.0 </a:t>
            </a:r>
            <a:r>
              <a:rPr spc="-20" dirty="0">
                <a:latin typeface="Carlito"/>
                <a:cs typeface="Carlito"/>
              </a:rPr>
              <a:t>==</a:t>
            </a:r>
            <a:r>
              <a:rPr spc="225" dirty="0">
                <a:latin typeface="Carlito"/>
                <a:cs typeface="Carlito"/>
              </a:rPr>
              <a:t> </a:t>
            </a:r>
            <a:r>
              <a:rPr spc="15" dirty="0">
                <a:latin typeface="Carlito"/>
                <a:cs typeface="Carlito"/>
              </a:rPr>
              <a:t>/24</a:t>
            </a:r>
            <a:endParaRPr dirty="0">
              <a:latin typeface="Carlito"/>
              <a:cs typeface="Carlito"/>
            </a:endParaRPr>
          </a:p>
          <a:p>
            <a:pPr marL="815975" marR="5080" lvl="1" indent="-346075" algn="just">
              <a:lnSpc>
                <a:spcPct val="95100"/>
              </a:lnSpc>
              <a:spcBef>
                <a:spcPts val="844"/>
              </a:spcBef>
              <a:buClr>
                <a:srgbClr val="0083B7"/>
              </a:buClr>
              <a:buFont typeface="Courier New"/>
              <a:buChar char="o"/>
              <a:tabLst>
                <a:tab pos="816610" algn="l"/>
              </a:tabLst>
            </a:pPr>
            <a:r>
              <a:rPr spc="-5" dirty="0">
                <a:latin typeface="Carlito"/>
                <a:cs typeface="Carlito"/>
              </a:rPr>
              <a:t>Provides </a:t>
            </a:r>
            <a:r>
              <a:rPr spc="15" dirty="0">
                <a:latin typeface="Carlito"/>
                <a:cs typeface="Carlito"/>
              </a:rPr>
              <a:t>256 </a:t>
            </a:r>
            <a:r>
              <a:rPr spc="-15" dirty="0">
                <a:latin typeface="Carlito"/>
                <a:cs typeface="Carlito"/>
              </a:rPr>
              <a:t>IP </a:t>
            </a:r>
            <a:r>
              <a:rPr spc="-5" dirty="0">
                <a:latin typeface="Carlito"/>
                <a:cs typeface="Carlito"/>
              </a:rPr>
              <a:t>addresses </a:t>
            </a:r>
            <a:r>
              <a:rPr spc="10" dirty="0">
                <a:latin typeface="Carlito"/>
                <a:cs typeface="Carlito"/>
              </a:rPr>
              <a:t>(Only </a:t>
            </a:r>
            <a:r>
              <a:rPr spc="15" dirty="0">
                <a:latin typeface="Carlito"/>
                <a:cs typeface="Carlito"/>
              </a:rPr>
              <a:t>254 </a:t>
            </a:r>
            <a:r>
              <a:rPr spc="10" dirty="0">
                <a:latin typeface="Carlito"/>
                <a:cs typeface="Carlito"/>
              </a:rPr>
              <a:t>can </a:t>
            </a:r>
            <a:r>
              <a:rPr spc="-5" dirty="0">
                <a:latin typeface="Carlito"/>
                <a:cs typeface="Carlito"/>
              </a:rPr>
              <a:t>be </a:t>
            </a:r>
            <a:r>
              <a:rPr spc="-10" dirty="0">
                <a:latin typeface="Carlito"/>
                <a:cs typeface="Carlito"/>
              </a:rPr>
              <a:t>used </a:t>
            </a:r>
            <a:r>
              <a:rPr dirty="0">
                <a:latin typeface="Carlito"/>
                <a:cs typeface="Carlito"/>
              </a:rPr>
              <a:t>for </a:t>
            </a:r>
            <a:r>
              <a:rPr spc="-10" dirty="0">
                <a:latin typeface="Carlito"/>
                <a:cs typeface="Carlito"/>
              </a:rPr>
              <a:t>hosts </a:t>
            </a:r>
            <a:r>
              <a:rPr dirty="0">
                <a:latin typeface="Carlito"/>
                <a:cs typeface="Carlito"/>
              </a:rPr>
              <a:t>because  </a:t>
            </a:r>
            <a:r>
              <a:rPr spc="-10" dirty="0">
                <a:latin typeface="Carlito"/>
                <a:cs typeface="Carlito"/>
              </a:rPr>
              <a:t>two </a:t>
            </a:r>
            <a:r>
              <a:rPr spc="-15" dirty="0">
                <a:latin typeface="Carlito"/>
                <a:cs typeface="Carlito"/>
              </a:rPr>
              <a:t>IP </a:t>
            </a:r>
            <a:r>
              <a:rPr spc="-5" dirty="0">
                <a:latin typeface="Carlito"/>
                <a:cs typeface="Carlito"/>
              </a:rPr>
              <a:t>addresses </a:t>
            </a:r>
            <a:r>
              <a:rPr spc="5" dirty="0">
                <a:latin typeface="Carlito"/>
                <a:cs typeface="Carlito"/>
              </a:rPr>
              <a:t>are </a:t>
            </a:r>
            <a:r>
              <a:rPr spc="-5" dirty="0">
                <a:latin typeface="Carlito"/>
                <a:cs typeface="Carlito"/>
              </a:rPr>
              <a:t>excluded </a:t>
            </a:r>
            <a:r>
              <a:rPr dirty="0">
                <a:latin typeface="Carlito"/>
                <a:cs typeface="Carlito"/>
              </a:rPr>
              <a:t>as </a:t>
            </a:r>
            <a:r>
              <a:rPr spc="-10" dirty="0">
                <a:latin typeface="Carlito"/>
                <a:cs typeface="Carlito"/>
              </a:rPr>
              <a:t>one </a:t>
            </a:r>
            <a:r>
              <a:rPr spc="5" dirty="0">
                <a:latin typeface="Carlito"/>
                <a:cs typeface="Carlito"/>
              </a:rPr>
              <a:t>is </a:t>
            </a:r>
            <a:r>
              <a:rPr spc="-10" dirty="0">
                <a:latin typeface="Carlito"/>
                <a:cs typeface="Carlito"/>
              </a:rPr>
              <a:t>used </a:t>
            </a:r>
            <a:r>
              <a:rPr dirty="0">
                <a:latin typeface="Carlito"/>
                <a:cs typeface="Carlito"/>
              </a:rPr>
              <a:t>as a </a:t>
            </a:r>
            <a:r>
              <a:rPr spc="-10" dirty="0">
                <a:latin typeface="Carlito"/>
                <a:cs typeface="Carlito"/>
              </a:rPr>
              <a:t>network </a:t>
            </a:r>
            <a:r>
              <a:rPr spc="-5" dirty="0">
                <a:latin typeface="Carlito"/>
                <a:cs typeface="Carlito"/>
              </a:rPr>
              <a:t>address  </a:t>
            </a:r>
            <a:r>
              <a:rPr dirty="0">
                <a:latin typeface="Carlito"/>
                <a:cs typeface="Carlito"/>
              </a:rPr>
              <a:t>and </a:t>
            </a:r>
            <a:r>
              <a:rPr spc="-15" dirty="0">
                <a:latin typeface="Carlito"/>
                <a:cs typeface="Carlito"/>
              </a:rPr>
              <a:t>the </a:t>
            </a:r>
            <a:r>
              <a:rPr spc="-20" dirty="0">
                <a:latin typeface="Carlito"/>
                <a:cs typeface="Carlito"/>
              </a:rPr>
              <a:t>other </a:t>
            </a:r>
            <a:r>
              <a:rPr dirty="0">
                <a:latin typeface="Carlito"/>
                <a:cs typeface="Carlito"/>
              </a:rPr>
              <a:t>as a </a:t>
            </a:r>
            <a:r>
              <a:rPr spc="5" dirty="0">
                <a:latin typeface="Carlito"/>
                <a:cs typeface="Carlito"/>
              </a:rPr>
              <a:t>broadcast</a:t>
            </a:r>
            <a:r>
              <a:rPr spc="140" dirty="0">
                <a:latin typeface="Carlito"/>
                <a:cs typeface="Carlito"/>
              </a:rPr>
              <a:t> </a:t>
            </a:r>
            <a:r>
              <a:rPr dirty="0">
                <a:latin typeface="Carlito"/>
                <a:cs typeface="Carlito"/>
              </a:rPr>
              <a:t>address)</a:t>
            </a:r>
          </a:p>
          <a:p>
            <a:pPr marL="815975" lvl="1" indent="-346075" algn="just">
              <a:lnSpc>
                <a:spcPct val="100000"/>
              </a:lnSpc>
              <a:spcBef>
                <a:spcPts val="725"/>
              </a:spcBef>
              <a:buClr>
                <a:srgbClr val="0083B7"/>
              </a:buClr>
              <a:buFont typeface="Courier New"/>
              <a:buChar char="o"/>
              <a:tabLst>
                <a:tab pos="816610" algn="l"/>
              </a:tabLst>
            </a:pPr>
            <a:r>
              <a:rPr spc="-15" dirty="0">
                <a:latin typeface="Carlito"/>
                <a:cs typeface="Carlito"/>
              </a:rPr>
              <a:t>IP </a:t>
            </a:r>
            <a:r>
              <a:rPr spc="5" dirty="0">
                <a:latin typeface="Carlito"/>
                <a:cs typeface="Carlito"/>
              </a:rPr>
              <a:t>range </a:t>
            </a:r>
            <a:r>
              <a:rPr dirty="0">
                <a:latin typeface="Carlito"/>
                <a:cs typeface="Carlito"/>
              </a:rPr>
              <a:t>for </a:t>
            </a:r>
            <a:r>
              <a:rPr spc="-15" dirty="0">
                <a:latin typeface="Carlito"/>
                <a:cs typeface="Carlito"/>
              </a:rPr>
              <a:t>the </a:t>
            </a:r>
            <a:r>
              <a:rPr spc="15" dirty="0">
                <a:latin typeface="Carlito"/>
                <a:cs typeface="Carlito"/>
              </a:rPr>
              <a:t>first </a:t>
            </a:r>
            <a:r>
              <a:rPr spc="-10" dirty="0">
                <a:latin typeface="Carlito"/>
                <a:cs typeface="Carlito"/>
              </a:rPr>
              <a:t>octet </a:t>
            </a:r>
            <a:r>
              <a:rPr spc="5" dirty="0">
                <a:latin typeface="Carlito"/>
                <a:cs typeface="Carlito"/>
              </a:rPr>
              <a:t>is</a:t>
            </a:r>
            <a:r>
              <a:rPr spc="25" dirty="0">
                <a:latin typeface="Carlito"/>
                <a:cs typeface="Carlito"/>
              </a:rPr>
              <a:t> </a:t>
            </a:r>
            <a:r>
              <a:rPr spc="15" dirty="0">
                <a:latin typeface="Carlito"/>
                <a:cs typeface="Carlito"/>
              </a:rPr>
              <a:t>(192-223).</a:t>
            </a:r>
            <a:endParaRPr dirty="0">
              <a:latin typeface="Carlito"/>
              <a:cs typeface="Carlito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xmlns="" id="{11B2943F-500E-3240-A355-F29B131B44B9}"/>
              </a:ext>
            </a:extLst>
          </p:cNvPr>
          <p:cNvSpPr txBox="1"/>
          <p:nvPr/>
        </p:nvSpPr>
        <p:spPr>
          <a:xfrm>
            <a:off x="457546" y="3584531"/>
            <a:ext cx="8145780" cy="1993494"/>
          </a:xfrm>
          <a:prstGeom prst="rect">
            <a:avLst/>
          </a:prstGeom>
        </p:spPr>
        <p:txBody>
          <a:bodyPr vert="horz" wrap="square" lIns="0" tIns="135255" rIns="0" bIns="0" rtlCol="0">
            <a:spAutoFit/>
          </a:bodyPr>
          <a:lstStyle/>
          <a:p>
            <a:pPr marL="246379" indent="-234315">
              <a:lnSpc>
                <a:spcPct val="100000"/>
              </a:lnSpc>
              <a:spcBef>
                <a:spcPts val="1065"/>
              </a:spcBef>
              <a:buClr>
                <a:srgbClr val="0083B7"/>
              </a:buClr>
              <a:buFont typeface="Wingdings"/>
              <a:buChar char=""/>
              <a:tabLst>
                <a:tab pos="247015" algn="l"/>
              </a:tabLst>
            </a:pPr>
            <a:r>
              <a:rPr sz="2400" b="1" spc="-5" dirty="0">
                <a:latin typeface="Carlito"/>
                <a:cs typeface="Carlito"/>
              </a:rPr>
              <a:t>Class</a:t>
            </a:r>
            <a:r>
              <a:rPr sz="2400" b="1" spc="-45" dirty="0">
                <a:latin typeface="Carlito"/>
                <a:cs typeface="Carlito"/>
              </a:rPr>
              <a:t> </a:t>
            </a:r>
            <a:r>
              <a:rPr sz="2400" b="1" spc="-40" dirty="0">
                <a:latin typeface="Carlito"/>
                <a:cs typeface="Carlito"/>
              </a:rPr>
              <a:t>D:</a:t>
            </a:r>
            <a:endParaRPr sz="2400" b="1" dirty="0">
              <a:latin typeface="Carlito"/>
              <a:cs typeface="Carlito"/>
            </a:endParaRPr>
          </a:p>
          <a:p>
            <a:pPr marL="815975" lvl="1" indent="-346075">
              <a:lnSpc>
                <a:spcPct val="100000"/>
              </a:lnSpc>
              <a:spcBef>
                <a:spcPts val="805"/>
              </a:spcBef>
              <a:buClr>
                <a:srgbClr val="0083B7"/>
              </a:buClr>
              <a:buFont typeface="Courier New"/>
              <a:buChar char="o"/>
              <a:tabLst>
                <a:tab pos="816610" algn="l"/>
              </a:tabLst>
            </a:pPr>
            <a:r>
              <a:rPr spc="-5" dirty="0">
                <a:latin typeface="Carlito"/>
                <a:cs typeface="Carlito"/>
              </a:rPr>
              <a:t>Used </a:t>
            </a:r>
            <a:r>
              <a:rPr dirty="0">
                <a:latin typeface="Carlito"/>
                <a:cs typeface="Carlito"/>
              </a:rPr>
              <a:t>for multicasting</a:t>
            </a:r>
            <a:r>
              <a:rPr spc="30" dirty="0">
                <a:latin typeface="Carlito"/>
                <a:cs typeface="Carlito"/>
              </a:rPr>
              <a:t> </a:t>
            </a:r>
            <a:r>
              <a:rPr spc="-5" dirty="0">
                <a:latin typeface="Carlito"/>
                <a:cs typeface="Carlito"/>
              </a:rPr>
              <a:t>purposes.</a:t>
            </a:r>
            <a:endParaRPr dirty="0">
              <a:latin typeface="Carlito"/>
              <a:cs typeface="Carlito"/>
            </a:endParaRPr>
          </a:p>
          <a:p>
            <a:pPr marL="815975" marR="260350" lvl="1" indent="-346075">
              <a:lnSpc>
                <a:spcPts val="2240"/>
              </a:lnSpc>
              <a:spcBef>
                <a:spcPts val="930"/>
              </a:spcBef>
              <a:buClr>
                <a:srgbClr val="0083B7"/>
              </a:buClr>
              <a:buFont typeface="Courier New"/>
              <a:buChar char="o"/>
              <a:tabLst>
                <a:tab pos="816610" algn="l"/>
              </a:tabLst>
            </a:pPr>
            <a:r>
              <a:rPr spc="-10" dirty="0">
                <a:latin typeface="Carlito"/>
                <a:cs typeface="Carlito"/>
              </a:rPr>
              <a:t>The </a:t>
            </a:r>
            <a:r>
              <a:rPr spc="5" dirty="0">
                <a:latin typeface="Carlito"/>
                <a:cs typeface="Carlito"/>
              </a:rPr>
              <a:t>multicast </a:t>
            </a:r>
            <a:r>
              <a:rPr spc="-5" dirty="0">
                <a:latin typeface="Carlito"/>
                <a:cs typeface="Carlito"/>
              </a:rPr>
              <a:t>addresses </a:t>
            </a:r>
            <a:r>
              <a:rPr spc="5" dirty="0">
                <a:latin typeface="Carlito"/>
                <a:cs typeface="Carlito"/>
              </a:rPr>
              <a:t>are in </a:t>
            </a:r>
            <a:r>
              <a:rPr spc="-15" dirty="0">
                <a:latin typeface="Carlito"/>
                <a:cs typeface="Carlito"/>
              </a:rPr>
              <a:t>the </a:t>
            </a:r>
            <a:r>
              <a:rPr spc="5" dirty="0">
                <a:latin typeface="Carlito"/>
                <a:cs typeface="Carlito"/>
              </a:rPr>
              <a:t>range 224.0.0.0 </a:t>
            </a:r>
            <a:r>
              <a:rPr spc="-5" dirty="0">
                <a:latin typeface="Carlito"/>
                <a:cs typeface="Carlito"/>
              </a:rPr>
              <a:t>through  </a:t>
            </a:r>
            <a:r>
              <a:rPr spc="15" dirty="0">
                <a:latin typeface="Carlito"/>
                <a:cs typeface="Carlito"/>
              </a:rPr>
              <a:t>239.255.255.255.</a:t>
            </a:r>
            <a:endParaRPr dirty="0">
              <a:latin typeface="Carlito"/>
              <a:cs typeface="Carlito"/>
            </a:endParaRPr>
          </a:p>
          <a:p>
            <a:pPr marL="815975" marR="5080" lvl="1" indent="-346075">
              <a:lnSpc>
                <a:spcPts val="2320"/>
              </a:lnSpc>
              <a:spcBef>
                <a:spcPts val="825"/>
              </a:spcBef>
              <a:buClr>
                <a:srgbClr val="0083B7"/>
              </a:buClr>
              <a:buFont typeface="Courier New"/>
              <a:buChar char="o"/>
              <a:tabLst>
                <a:tab pos="816610" algn="l"/>
              </a:tabLst>
            </a:pPr>
            <a:r>
              <a:rPr dirty="0">
                <a:latin typeface="Carlito"/>
                <a:cs typeface="Carlito"/>
              </a:rPr>
              <a:t>Multicasting: </a:t>
            </a:r>
            <a:r>
              <a:rPr spc="-5" dirty="0">
                <a:latin typeface="Carlito"/>
                <a:cs typeface="Carlito"/>
              </a:rPr>
              <a:t>sending </a:t>
            </a:r>
            <a:r>
              <a:rPr spc="-10" dirty="0">
                <a:latin typeface="Carlito"/>
                <a:cs typeface="Carlito"/>
              </a:rPr>
              <a:t>data </a:t>
            </a:r>
            <a:r>
              <a:rPr spc="-15" dirty="0">
                <a:latin typeface="Carlito"/>
                <a:cs typeface="Carlito"/>
              </a:rPr>
              <a:t>to </a:t>
            </a:r>
            <a:r>
              <a:rPr spc="-10" dirty="0">
                <a:latin typeface="Carlito"/>
                <a:cs typeface="Carlito"/>
              </a:rPr>
              <a:t>hosts that belong </a:t>
            </a:r>
            <a:r>
              <a:rPr spc="-15" dirty="0">
                <a:latin typeface="Carlito"/>
                <a:cs typeface="Carlito"/>
              </a:rPr>
              <a:t>to </a:t>
            </a:r>
            <a:r>
              <a:rPr dirty="0">
                <a:latin typeface="Carlito"/>
                <a:cs typeface="Carlito"/>
              </a:rPr>
              <a:t>a </a:t>
            </a:r>
            <a:r>
              <a:rPr spc="5" dirty="0">
                <a:latin typeface="Carlito"/>
                <a:cs typeface="Carlito"/>
              </a:rPr>
              <a:t>multicast  </a:t>
            </a:r>
            <a:r>
              <a:rPr dirty="0">
                <a:latin typeface="Carlito"/>
                <a:cs typeface="Carlito"/>
              </a:rPr>
              <a:t>group.</a:t>
            </a: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xmlns="" id="{ADD1C69A-375D-D075-D18F-11FFEB85D7FA}"/>
              </a:ext>
            </a:extLst>
          </p:cNvPr>
          <p:cNvSpPr txBox="1"/>
          <p:nvPr/>
        </p:nvSpPr>
        <p:spPr>
          <a:xfrm>
            <a:off x="457546" y="5517250"/>
            <a:ext cx="6127115" cy="1252266"/>
          </a:xfrm>
          <a:prstGeom prst="rect">
            <a:avLst/>
          </a:prstGeom>
        </p:spPr>
        <p:txBody>
          <a:bodyPr vert="horz" wrap="square" lIns="0" tIns="135255" rIns="0" bIns="0" rtlCol="0">
            <a:spAutoFit/>
          </a:bodyPr>
          <a:lstStyle/>
          <a:p>
            <a:pPr marL="246379" indent="-234315">
              <a:lnSpc>
                <a:spcPct val="100000"/>
              </a:lnSpc>
              <a:spcBef>
                <a:spcPts val="1065"/>
              </a:spcBef>
              <a:buClr>
                <a:srgbClr val="0083B7"/>
              </a:buClr>
              <a:buFont typeface="Wingdings"/>
              <a:buChar char=""/>
              <a:tabLst>
                <a:tab pos="247015" algn="l"/>
              </a:tabLst>
            </a:pPr>
            <a:r>
              <a:rPr sz="2400" b="1" spc="-5" dirty="0">
                <a:latin typeface="Carlito"/>
                <a:cs typeface="Carlito"/>
              </a:rPr>
              <a:t>Class</a:t>
            </a:r>
            <a:r>
              <a:rPr sz="2400" b="1" spc="-45" dirty="0">
                <a:latin typeface="Carlito"/>
                <a:cs typeface="Carlito"/>
              </a:rPr>
              <a:t> </a:t>
            </a:r>
            <a:r>
              <a:rPr sz="2400" b="1" spc="25" dirty="0">
                <a:latin typeface="Carlito"/>
                <a:cs typeface="Carlito"/>
              </a:rPr>
              <a:t>E:</a:t>
            </a:r>
            <a:endParaRPr sz="2400" b="1" dirty="0">
              <a:latin typeface="Carlito"/>
              <a:cs typeface="Carlito"/>
            </a:endParaRPr>
          </a:p>
          <a:p>
            <a:pPr marL="470534">
              <a:lnSpc>
                <a:spcPct val="100000"/>
              </a:lnSpc>
              <a:spcBef>
                <a:spcPts val="805"/>
              </a:spcBef>
            </a:pPr>
            <a:r>
              <a:rPr dirty="0">
                <a:solidFill>
                  <a:srgbClr val="0083B7"/>
                </a:solidFill>
                <a:latin typeface="Courier New"/>
                <a:cs typeface="Courier New"/>
              </a:rPr>
              <a:t>o </a:t>
            </a:r>
            <a:r>
              <a:rPr spc="-5" dirty="0">
                <a:latin typeface="Carlito"/>
                <a:cs typeface="Carlito"/>
              </a:rPr>
              <a:t>Used </a:t>
            </a:r>
            <a:r>
              <a:rPr dirty="0">
                <a:latin typeface="Carlito"/>
                <a:cs typeface="Carlito"/>
              </a:rPr>
              <a:t>for research </a:t>
            </a:r>
            <a:r>
              <a:rPr spc="-5" dirty="0">
                <a:latin typeface="Carlito"/>
                <a:cs typeface="Carlito"/>
              </a:rPr>
              <a:t>purposes </a:t>
            </a:r>
            <a:r>
              <a:rPr dirty="0">
                <a:latin typeface="Carlito"/>
                <a:cs typeface="Carlito"/>
              </a:rPr>
              <a:t>&amp; future</a:t>
            </a:r>
            <a:r>
              <a:rPr spc="360" dirty="0">
                <a:latin typeface="Carlito"/>
                <a:cs typeface="Carlito"/>
              </a:rPr>
              <a:t> </a:t>
            </a:r>
            <a:r>
              <a:rPr spc="-10" dirty="0">
                <a:latin typeface="Carlito"/>
                <a:cs typeface="Carlito"/>
              </a:rPr>
              <a:t>use.</a:t>
            </a:r>
            <a:endParaRPr dirty="0">
              <a:latin typeface="Carlito"/>
              <a:cs typeface="Carlito"/>
            </a:endParaRPr>
          </a:p>
          <a:p>
            <a:pPr marL="470534">
              <a:lnSpc>
                <a:spcPct val="100000"/>
              </a:lnSpc>
              <a:spcBef>
                <a:spcPts val="720"/>
              </a:spcBef>
            </a:pPr>
            <a:r>
              <a:rPr dirty="0">
                <a:solidFill>
                  <a:srgbClr val="0083B7"/>
                </a:solidFill>
                <a:latin typeface="Courier New"/>
                <a:cs typeface="Courier New"/>
              </a:rPr>
              <a:t>o </a:t>
            </a:r>
            <a:r>
              <a:rPr dirty="0">
                <a:latin typeface="Carlito"/>
                <a:cs typeface="Carlito"/>
              </a:rPr>
              <a:t>Class E </a:t>
            </a:r>
            <a:r>
              <a:rPr spc="5" dirty="0">
                <a:latin typeface="Carlito"/>
                <a:cs typeface="Carlito"/>
              </a:rPr>
              <a:t>range is 240.0.0.0 </a:t>
            </a:r>
            <a:r>
              <a:rPr spc="-5" dirty="0">
                <a:latin typeface="Carlito"/>
                <a:cs typeface="Carlito"/>
              </a:rPr>
              <a:t>through</a:t>
            </a:r>
            <a:r>
              <a:rPr spc="245" dirty="0">
                <a:latin typeface="Carlito"/>
                <a:cs typeface="Carlito"/>
              </a:rPr>
              <a:t> </a:t>
            </a:r>
            <a:r>
              <a:rPr spc="10" dirty="0">
                <a:latin typeface="Carlito"/>
                <a:cs typeface="Carlito"/>
              </a:rPr>
              <a:t>255.255.255.255</a:t>
            </a:r>
            <a:endParaRPr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1487882"/>
            <a:ext cx="8430387" cy="47675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3400" y="304800"/>
            <a:ext cx="8145780" cy="838200"/>
          </a:xfrm>
          <a:custGeom>
            <a:avLst/>
            <a:gdLst/>
            <a:ahLst/>
            <a:cxnLst/>
            <a:rect l="l" t="t" r="r" b="b"/>
            <a:pathLst>
              <a:path w="8145780" h="838200">
                <a:moveTo>
                  <a:pt x="8009508" y="0"/>
                </a:moveTo>
                <a:lnTo>
                  <a:pt x="135915" y="0"/>
                </a:lnTo>
                <a:lnTo>
                  <a:pt x="92958" y="7128"/>
                </a:lnTo>
                <a:lnTo>
                  <a:pt x="55648" y="26972"/>
                </a:lnTo>
                <a:lnTo>
                  <a:pt x="26225" y="57223"/>
                </a:lnTo>
                <a:lnTo>
                  <a:pt x="6929" y="95569"/>
                </a:lnTo>
                <a:lnTo>
                  <a:pt x="0" y="139700"/>
                </a:lnTo>
                <a:lnTo>
                  <a:pt x="0" y="698500"/>
                </a:lnTo>
                <a:lnTo>
                  <a:pt x="6929" y="742630"/>
                </a:lnTo>
                <a:lnTo>
                  <a:pt x="26225" y="780976"/>
                </a:lnTo>
                <a:lnTo>
                  <a:pt x="55648" y="811227"/>
                </a:lnTo>
                <a:lnTo>
                  <a:pt x="92958" y="831071"/>
                </a:lnTo>
                <a:lnTo>
                  <a:pt x="135915" y="838200"/>
                </a:lnTo>
                <a:lnTo>
                  <a:pt x="8009508" y="838200"/>
                </a:lnTo>
                <a:lnTo>
                  <a:pt x="8052476" y="831071"/>
                </a:lnTo>
                <a:lnTo>
                  <a:pt x="8089811" y="811227"/>
                </a:lnTo>
                <a:lnTo>
                  <a:pt x="8119264" y="780976"/>
                </a:lnTo>
                <a:lnTo>
                  <a:pt x="8138585" y="742630"/>
                </a:lnTo>
                <a:lnTo>
                  <a:pt x="8145526" y="698500"/>
                </a:lnTo>
                <a:lnTo>
                  <a:pt x="8145526" y="139700"/>
                </a:lnTo>
                <a:lnTo>
                  <a:pt x="8138585" y="95569"/>
                </a:lnTo>
                <a:lnTo>
                  <a:pt x="8119264" y="57223"/>
                </a:lnTo>
                <a:lnTo>
                  <a:pt x="8089811" y="26972"/>
                </a:lnTo>
                <a:lnTo>
                  <a:pt x="8052476" y="7128"/>
                </a:lnTo>
                <a:lnTo>
                  <a:pt x="8009508" y="0"/>
                </a:lnTo>
                <a:close/>
              </a:path>
            </a:pathLst>
          </a:custGeom>
          <a:solidFill>
            <a:srgbClr val="006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90880" y="383540"/>
            <a:ext cx="258064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>
                <a:latin typeface="Carlito"/>
                <a:cs typeface="Carlito"/>
              </a:rPr>
              <a:t>IP</a:t>
            </a:r>
            <a:r>
              <a:rPr b="1" spc="-70" dirty="0">
                <a:latin typeface="Carlito"/>
                <a:cs typeface="Carlito"/>
              </a:rPr>
              <a:t> </a:t>
            </a:r>
            <a:r>
              <a:rPr b="1" spc="-15" dirty="0">
                <a:latin typeface="Carlito"/>
                <a:cs typeface="Carlito"/>
              </a:rPr>
              <a:t>Addressing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316102"/>
            <a:ext cx="8145780" cy="815975"/>
          </a:xfrm>
          <a:custGeom>
            <a:avLst/>
            <a:gdLst/>
            <a:ahLst/>
            <a:cxnLst/>
            <a:rect l="l" t="t" r="r" b="b"/>
            <a:pathLst>
              <a:path w="8145780" h="815975">
                <a:moveTo>
                  <a:pt x="8009508" y="0"/>
                </a:moveTo>
                <a:lnTo>
                  <a:pt x="135915" y="0"/>
                </a:lnTo>
                <a:lnTo>
                  <a:pt x="92958" y="6940"/>
                </a:lnTo>
                <a:lnTo>
                  <a:pt x="55648" y="26261"/>
                </a:lnTo>
                <a:lnTo>
                  <a:pt x="26225" y="55714"/>
                </a:lnTo>
                <a:lnTo>
                  <a:pt x="6929" y="93049"/>
                </a:lnTo>
                <a:lnTo>
                  <a:pt x="0" y="136017"/>
                </a:lnTo>
                <a:lnTo>
                  <a:pt x="0" y="679576"/>
                </a:lnTo>
                <a:lnTo>
                  <a:pt x="6929" y="722544"/>
                </a:lnTo>
                <a:lnTo>
                  <a:pt x="26225" y="759879"/>
                </a:lnTo>
                <a:lnTo>
                  <a:pt x="55648" y="789332"/>
                </a:lnTo>
                <a:lnTo>
                  <a:pt x="92958" y="808653"/>
                </a:lnTo>
                <a:lnTo>
                  <a:pt x="135915" y="815594"/>
                </a:lnTo>
                <a:lnTo>
                  <a:pt x="8009508" y="815594"/>
                </a:lnTo>
                <a:lnTo>
                  <a:pt x="8052463" y="808653"/>
                </a:lnTo>
                <a:lnTo>
                  <a:pt x="8089766" y="789332"/>
                </a:lnTo>
                <a:lnTo>
                  <a:pt x="8119182" y="759879"/>
                </a:lnTo>
                <a:lnTo>
                  <a:pt x="8138471" y="722544"/>
                </a:lnTo>
                <a:lnTo>
                  <a:pt x="8145399" y="679576"/>
                </a:lnTo>
                <a:lnTo>
                  <a:pt x="8145399" y="136017"/>
                </a:lnTo>
                <a:lnTo>
                  <a:pt x="8138471" y="93049"/>
                </a:lnTo>
                <a:lnTo>
                  <a:pt x="8119182" y="55714"/>
                </a:lnTo>
                <a:lnTo>
                  <a:pt x="8089766" y="26261"/>
                </a:lnTo>
                <a:lnTo>
                  <a:pt x="8052463" y="6940"/>
                </a:lnTo>
                <a:lnTo>
                  <a:pt x="8009508" y="0"/>
                </a:lnTo>
                <a:close/>
              </a:path>
            </a:pathLst>
          </a:custGeom>
          <a:solidFill>
            <a:srgbClr val="006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0880" y="407035"/>
            <a:ext cx="200787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dirty="0"/>
              <a:t>IP</a:t>
            </a:r>
            <a:r>
              <a:rPr sz="3600" spc="-100" dirty="0"/>
              <a:t> </a:t>
            </a:r>
            <a:r>
              <a:rPr sz="3600" spc="-15" dirty="0"/>
              <a:t>Address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765492" y="1233741"/>
            <a:ext cx="33147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8140" indent="-346075">
              <a:lnSpc>
                <a:spcPct val="100000"/>
              </a:lnSpc>
              <a:spcBef>
                <a:spcPts val="100"/>
              </a:spcBef>
              <a:buClr>
                <a:srgbClr val="0083B7"/>
              </a:buClr>
              <a:buFont typeface="Wingdings"/>
              <a:buChar char=""/>
              <a:tabLst>
                <a:tab pos="358140" algn="l"/>
                <a:tab pos="358775" algn="l"/>
              </a:tabLst>
            </a:pPr>
            <a:r>
              <a:rPr sz="2400" dirty="0">
                <a:latin typeface="Carlito"/>
                <a:cs typeface="Carlito"/>
              </a:rPr>
              <a:t>Private </a:t>
            </a:r>
            <a:r>
              <a:rPr sz="2400" spc="15" dirty="0">
                <a:latin typeface="Carlito"/>
                <a:cs typeface="Carlito"/>
              </a:rPr>
              <a:t>IP </a:t>
            </a:r>
            <a:r>
              <a:rPr sz="2400" spc="-5" dirty="0">
                <a:latin typeface="Carlito"/>
                <a:cs typeface="Carlito"/>
              </a:rPr>
              <a:t>address</a:t>
            </a:r>
            <a:r>
              <a:rPr sz="2400" spc="-305" dirty="0">
                <a:latin typeface="Carlito"/>
                <a:cs typeface="Carlito"/>
              </a:rPr>
              <a:t> </a:t>
            </a:r>
            <a:r>
              <a:rPr sz="2400" spc="-30" dirty="0">
                <a:latin typeface="Carlito"/>
                <a:cs typeface="Carlito"/>
              </a:rPr>
              <a:t>range</a:t>
            </a:r>
            <a:endParaRPr sz="2400">
              <a:latin typeface="Carlito"/>
              <a:cs typeface="Carlito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33400" y="1680845"/>
            <a:ext cx="8229599" cy="5177155"/>
            <a:chOff x="1501013" y="1680845"/>
            <a:chExt cx="6210300" cy="5177155"/>
          </a:xfrm>
        </p:grpSpPr>
        <p:sp>
          <p:nvSpPr>
            <p:cNvPr id="6" name="object 6"/>
            <p:cNvSpPr/>
            <p:nvPr/>
          </p:nvSpPr>
          <p:spPr>
            <a:xfrm>
              <a:off x="1828800" y="1680845"/>
              <a:ext cx="5090272" cy="254132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01013" y="4238625"/>
              <a:ext cx="6210300" cy="26193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89647" y="4569523"/>
            <a:ext cx="4607560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600" b="1" spc="-40" dirty="0">
                <a:solidFill>
                  <a:srgbClr val="FFFFFF"/>
                </a:solidFill>
                <a:latin typeface="Carlito"/>
                <a:cs typeface="Carlito"/>
              </a:rPr>
              <a:t>Transport</a:t>
            </a:r>
            <a:r>
              <a:rPr sz="5600" b="1" spc="-14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5600" b="1" spc="-25" dirty="0">
                <a:solidFill>
                  <a:srgbClr val="FFFFFF"/>
                </a:solidFill>
                <a:latin typeface="Carlito"/>
                <a:cs typeface="Carlito"/>
              </a:rPr>
              <a:t>Layer</a:t>
            </a:r>
            <a:endParaRPr sz="56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720975" y="2894202"/>
            <a:ext cx="3775075" cy="1525270"/>
            <a:chOff x="2720975" y="2894202"/>
            <a:chExt cx="3775075" cy="1525270"/>
          </a:xfrm>
        </p:grpSpPr>
        <p:sp>
          <p:nvSpPr>
            <p:cNvPr id="4" name="object 4"/>
            <p:cNvSpPr/>
            <p:nvPr/>
          </p:nvSpPr>
          <p:spPr>
            <a:xfrm>
              <a:off x="2733675" y="2906902"/>
              <a:ext cx="3749675" cy="1499870"/>
            </a:xfrm>
            <a:custGeom>
              <a:avLst/>
              <a:gdLst/>
              <a:ahLst/>
              <a:cxnLst/>
              <a:rect l="l" t="t" r="r" b="b"/>
              <a:pathLst>
                <a:path w="3749675" h="1499870">
                  <a:moveTo>
                    <a:pt x="2999740" y="0"/>
                  </a:moveTo>
                  <a:lnTo>
                    <a:pt x="0" y="0"/>
                  </a:lnTo>
                  <a:lnTo>
                    <a:pt x="749935" y="749935"/>
                  </a:lnTo>
                  <a:lnTo>
                    <a:pt x="0" y="1499870"/>
                  </a:lnTo>
                  <a:lnTo>
                    <a:pt x="2999740" y="1499870"/>
                  </a:lnTo>
                  <a:lnTo>
                    <a:pt x="3749675" y="749935"/>
                  </a:lnTo>
                  <a:lnTo>
                    <a:pt x="2999740" y="0"/>
                  </a:lnTo>
                  <a:close/>
                </a:path>
              </a:pathLst>
            </a:custGeom>
            <a:solidFill>
              <a:srgbClr val="B11A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733675" y="2906902"/>
              <a:ext cx="3749675" cy="1499870"/>
            </a:xfrm>
            <a:custGeom>
              <a:avLst/>
              <a:gdLst/>
              <a:ahLst/>
              <a:cxnLst/>
              <a:rect l="l" t="t" r="r" b="b"/>
              <a:pathLst>
                <a:path w="3749675" h="1499870">
                  <a:moveTo>
                    <a:pt x="0" y="0"/>
                  </a:moveTo>
                  <a:lnTo>
                    <a:pt x="2999740" y="0"/>
                  </a:lnTo>
                  <a:lnTo>
                    <a:pt x="3749675" y="749935"/>
                  </a:lnTo>
                  <a:lnTo>
                    <a:pt x="2999740" y="1499870"/>
                  </a:lnTo>
                  <a:lnTo>
                    <a:pt x="0" y="1499870"/>
                  </a:lnTo>
                  <a:lnTo>
                    <a:pt x="749935" y="749935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75895">
              <a:lnSpc>
                <a:spcPct val="100000"/>
              </a:lnSpc>
              <a:spcBef>
                <a:spcPts val="125"/>
              </a:spcBef>
            </a:pPr>
            <a:r>
              <a:rPr spc="-25" dirty="0"/>
              <a:t>Layer</a:t>
            </a:r>
            <a:r>
              <a:rPr spc="-105" dirty="0"/>
              <a:t> </a:t>
            </a:r>
            <a:r>
              <a:rPr spc="10" dirty="0"/>
              <a:t>4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316102"/>
            <a:ext cx="8145780" cy="815975"/>
          </a:xfrm>
          <a:custGeom>
            <a:avLst/>
            <a:gdLst/>
            <a:ahLst/>
            <a:cxnLst/>
            <a:rect l="l" t="t" r="r" b="b"/>
            <a:pathLst>
              <a:path w="8145780" h="815975">
                <a:moveTo>
                  <a:pt x="8009508" y="0"/>
                </a:moveTo>
                <a:lnTo>
                  <a:pt x="135915" y="0"/>
                </a:lnTo>
                <a:lnTo>
                  <a:pt x="92958" y="6940"/>
                </a:lnTo>
                <a:lnTo>
                  <a:pt x="55648" y="26261"/>
                </a:lnTo>
                <a:lnTo>
                  <a:pt x="26225" y="55714"/>
                </a:lnTo>
                <a:lnTo>
                  <a:pt x="6929" y="93049"/>
                </a:lnTo>
                <a:lnTo>
                  <a:pt x="0" y="136017"/>
                </a:lnTo>
                <a:lnTo>
                  <a:pt x="0" y="679576"/>
                </a:lnTo>
                <a:lnTo>
                  <a:pt x="6929" y="722544"/>
                </a:lnTo>
                <a:lnTo>
                  <a:pt x="26225" y="759879"/>
                </a:lnTo>
                <a:lnTo>
                  <a:pt x="55648" y="789332"/>
                </a:lnTo>
                <a:lnTo>
                  <a:pt x="92958" y="808653"/>
                </a:lnTo>
                <a:lnTo>
                  <a:pt x="135915" y="815594"/>
                </a:lnTo>
                <a:lnTo>
                  <a:pt x="8009508" y="815594"/>
                </a:lnTo>
                <a:lnTo>
                  <a:pt x="8052463" y="808653"/>
                </a:lnTo>
                <a:lnTo>
                  <a:pt x="8089766" y="789332"/>
                </a:lnTo>
                <a:lnTo>
                  <a:pt x="8119182" y="759879"/>
                </a:lnTo>
                <a:lnTo>
                  <a:pt x="8138471" y="722544"/>
                </a:lnTo>
                <a:lnTo>
                  <a:pt x="8145399" y="679576"/>
                </a:lnTo>
                <a:lnTo>
                  <a:pt x="8145399" y="136017"/>
                </a:lnTo>
                <a:lnTo>
                  <a:pt x="8138471" y="93049"/>
                </a:lnTo>
                <a:lnTo>
                  <a:pt x="8119182" y="55714"/>
                </a:lnTo>
                <a:lnTo>
                  <a:pt x="8089766" y="26261"/>
                </a:lnTo>
                <a:lnTo>
                  <a:pt x="8052463" y="6940"/>
                </a:lnTo>
                <a:lnTo>
                  <a:pt x="8009508" y="0"/>
                </a:lnTo>
                <a:close/>
              </a:path>
            </a:pathLst>
          </a:custGeom>
          <a:solidFill>
            <a:srgbClr val="006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0880" y="407035"/>
            <a:ext cx="637730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-40" dirty="0"/>
              <a:t>Transport Layer </a:t>
            </a:r>
            <a:r>
              <a:rPr sz="3600" spc="-35" dirty="0"/>
              <a:t>Role </a:t>
            </a:r>
            <a:r>
              <a:rPr sz="3600" spc="-10" dirty="0"/>
              <a:t>and</a:t>
            </a:r>
            <a:r>
              <a:rPr sz="3600" spc="295" dirty="0"/>
              <a:t> </a:t>
            </a:r>
            <a:r>
              <a:rPr sz="3600" dirty="0"/>
              <a:t>Services</a:t>
            </a:r>
            <a:endParaRPr sz="3600"/>
          </a:p>
        </p:txBody>
      </p:sp>
      <p:sp>
        <p:nvSpPr>
          <p:cNvPr id="4" name="object 4"/>
          <p:cNvSpPr/>
          <p:nvPr/>
        </p:nvSpPr>
        <p:spPr>
          <a:xfrm>
            <a:off x="304800" y="1328500"/>
            <a:ext cx="8686800" cy="5300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316102"/>
            <a:ext cx="8145780" cy="815975"/>
          </a:xfrm>
          <a:custGeom>
            <a:avLst/>
            <a:gdLst/>
            <a:ahLst/>
            <a:cxnLst/>
            <a:rect l="l" t="t" r="r" b="b"/>
            <a:pathLst>
              <a:path w="8145780" h="815975">
                <a:moveTo>
                  <a:pt x="8009508" y="0"/>
                </a:moveTo>
                <a:lnTo>
                  <a:pt x="135915" y="0"/>
                </a:lnTo>
                <a:lnTo>
                  <a:pt x="92958" y="6940"/>
                </a:lnTo>
                <a:lnTo>
                  <a:pt x="55648" y="26261"/>
                </a:lnTo>
                <a:lnTo>
                  <a:pt x="26225" y="55714"/>
                </a:lnTo>
                <a:lnTo>
                  <a:pt x="6929" y="93049"/>
                </a:lnTo>
                <a:lnTo>
                  <a:pt x="0" y="136017"/>
                </a:lnTo>
                <a:lnTo>
                  <a:pt x="0" y="679576"/>
                </a:lnTo>
                <a:lnTo>
                  <a:pt x="6929" y="722544"/>
                </a:lnTo>
                <a:lnTo>
                  <a:pt x="26225" y="759879"/>
                </a:lnTo>
                <a:lnTo>
                  <a:pt x="55648" y="789332"/>
                </a:lnTo>
                <a:lnTo>
                  <a:pt x="92958" y="808653"/>
                </a:lnTo>
                <a:lnTo>
                  <a:pt x="135915" y="815594"/>
                </a:lnTo>
                <a:lnTo>
                  <a:pt x="8009508" y="815594"/>
                </a:lnTo>
                <a:lnTo>
                  <a:pt x="8052463" y="808653"/>
                </a:lnTo>
                <a:lnTo>
                  <a:pt x="8089766" y="789332"/>
                </a:lnTo>
                <a:lnTo>
                  <a:pt x="8119182" y="759879"/>
                </a:lnTo>
                <a:lnTo>
                  <a:pt x="8138471" y="722544"/>
                </a:lnTo>
                <a:lnTo>
                  <a:pt x="8145399" y="679576"/>
                </a:lnTo>
                <a:lnTo>
                  <a:pt x="8145399" y="136017"/>
                </a:lnTo>
                <a:lnTo>
                  <a:pt x="8138471" y="93049"/>
                </a:lnTo>
                <a:lnTo>
                  <a:pt x="8119182" y="55714"/>
                </a:lnTo>
                <a:lnTo>
                  <a:pt x="8089766" y="26261"/>
                </a:lnTo>
                <a:lnTo>
                  <a:pt x="8052463" y="6940"/>
                </a:lnTo>
                <a:lnTo>
                  <a:pt x="8009508" y="0"/>
                </a:lnTo>
                <a:close/>
              </a:path>
            </a:pathLst>
          </a:custGeom>
          <a:solidFill>
            <a:srgbClr val="006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0880" y="407035"/>
            <a:ext cx="637730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-40" dirty="0"/>
              <a:t>Transport Layer </a:t>
            </a:r>
            <a:r>
              <a:rPr sz="3600" spc="-35" dirty="0"/>
              <a:t>Role </a:t>
            </a:r>
            <a:r>
              <a:rPr sz="3600" spc="-10" dirty="0"/>
              <a:t>and</a:t>
            </a:r>
            <a:r>
              <a:rPr sz="3600" spc="295" dirty="0"/>
              <a:t> </a:t>
            </a:r>
            <a:r>
              <a:rPr sz="3600" dirty="0"/>
              <a:t>Services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533400" y="1319530"/>
            <a:ext cx="8318497" cy="51314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46379" indent="-233679">
              <a:lnSpc>
                <a:spcPts val="2310"/>
              </a:lnSpc>
              <a:spcBef>
                <a:spcPts val="90"/>
              </a:spcBef>
              <a:buClr>
                <a:srgbClr val="0083B7"/>
              </a:buClr>
              <a:buFont typeface="Wingdings"/>
              <a:buChar char=""/>
              <a:tabLst>
                <a:tab pos="246379" algn="l"/>
              </a:tabLst>
            </a:pPr>
            <a:r>
              <a:rPr sz="2250" spc="-5" dirty="0">
                <a:latin typeface="Carlito"/>
                <a:cs typeface="Carlito"/>
              </a:rPr>
              <a:t>This</a:t>
            </a:r>
            <a:r>
              <a:rPr sz="2250" spc="-110" dirty="0">
                <a:latin typeface="Carlito"/>
                <a:cs typeface="Carlito"/>
              </a:rPr>
              <a:t> </a:t>
            </a:r>
            <a:r>
              <a:rPr sz="2250" spc="-15" dirty="0">
                <a:latin typeface="Carlito"/>
                <a:cs typeface="Carlito"/>
              </a:rPr>
              <a:t>layer</a:t>
            </a:r>
            <a:r>
              <a:rPr sz="2250" spc="-95" dirty="0">
                <a:latin typeface="Carlito"/>
                <a:cs typeface="Carlito"/>
              </a:rPr>
              <a:t> </a:t>
            </a:r>
            <a:r>
              <a:rPr sz="2250" spc="-20" dirty="0">
                <a:latin typeface="Carlito"/>
                <a:cs typeface="Carlito"/>
              </a:rPr>
              <a:t>is</a:t>
            </a:r>
            <a:r>
              <a:rPr sz="2250" spc="50" dirty="0">
                <a:latin typeface="Carlito"/>
                <a:cs typeface="Carlito"/>
              </a:rPr>
              <a:t> </a:t>
            </a:r>
            <a:r>
              <a:rPr sz="2250" spc="-5" dirty="0">
                <a:latin typeface="Carlito"/>
                <a:cs typeface="Carlito"/>
              </a:rPr>
              <a:t>responsible</a:t>
            </a:r>
            <a:r>
              <a:rPr sz="2250" spc="-185" dirty="0">
                <a:latin typeface="Carlito"/>
                <a:cs typeface="Carlito"/>
              </a:rPr>
              <a:t> </a:t>
            </a:r>
            <a:r>
              <a:rPr sz="2250" spc="10" dirty="0">
                <a:latin typeface="Carlito"/>
                <a:cs typeface="Carlito"/>
              </a:rPr>
              <a:t>for</a:t>
            </a:r>
            <a:r>
              <a:rPr sz="2250" spc="-175" dirty="0">
                <a:latin typeface="Carlito"/>
                <a:cs typeface="Carlito"/>
              </a:rPr>
              <a:t> </a:t>
            </a:r>
            <a:r>
              <a:rPr sz="2250" dirty="0">
                <a:latin typeface="Carlito"/>
                <a:cs typeface="Carlito"/>
              </a:rPr>
              <a:t>end-to-end</a:t>
            </a:r>
            <a:r>
              <a:rPr sz="2250" spc="-250" dirty="0">
                <a:latin typeface="Carlito"/>
                <a:cs typeface="Carlito"/>
              </a:rPr>
              <a:t> </a:t>
            </a:r>
            <a:r>
              <a:rPr sz="2250" spc="-5" dirty="0">
                <a:latin typeface="Carlito"/>
                <a:cs typeface="Carlito"/>
              </a:rPr>
              <a:t>delivers</a:t>
            </a:r>
            <a:r>
              <a:rPr sz="2250" spc="-190" dirty="0">
                <a:latin typeface="Carlito"/>
                <a:cs typeface="Carlito"/>
              </a:rPr>
              <a:t> </a:t>
            </a:r>
            <a:r>
              <a:rPr sz="2250" dirty="0">
                <a:latin typeface="Carlito"/>
                <a:cs typeface="Carlito"/>
              </a:rPr>
              <a:t>of</a:t>
            </a:r>
            <a:r>
              <a:rPr sz="2250" spc="-80" dirty="0">
                <a:latin typeface="Carlito"/>
                <a:cs typeface="Carlito"/>
              </a:rPr>
              <a:t> </a:t>
            </a:r>
            <a:r>
              <a:rPr sz="2250" spc="-15" dirty="0">
                <a:latin typeface="Carlito"/>
                <a:cs typeface="Carlito"/>
              </a:rPr>
              <a:t>messages</a:t>
            </a:r>
            <a:endParaRPr sz="2250" dirty="0">
              <a:latin typeface="Carlito"/>
              <a:cs typeface="Carlito"/>
            </a:endParaRPr>
          </a:p>
          <a:p>
            <a:pPr marL="246379">
              <a:lnSpc>
                <a:spcPts val="2310"/>
              </a:lnSpc>
            </a:pPr>
            <a:r>
              <a:rPr sz="2250" spc="-5" dirty="0">
                <a:latin typeface="Carlito"/>
                <a:cs typeface="Carlito"/>
              </a:rPr>
              <a:t>between</a:t>
            </a:r>
            <a:r>
              <a:rPr sz="2250" spc="-170" dirty="0">
                <a:latin typeface="Carlito"/>
                <a:cs typeface="Carlito"/>
              </a:rPr>
              <a:t> </a:t>
            </a:r>
            <a:r>
              <a:rPr sz="2250" spc="-10" dirty="0">
                <a:latin typeface="Carlito"/>
                <a:cs typeface="Carlito"/>
              </a:rPr>
              <a:t>the</a:t>
            </a:r>
            <a:r>
              <a:rPr sz="2250" spc="-25" dirty="0">
                <a:latin typeface="Carlito"/>
                <a:cs typeface="Carlito"/>
              </a:rPr>
              <a:t> </a:t>
            </a:r>
            <a:r>
              <a:rPr sz="2250" spc="-5" dirty="0">
                <a:latin typeface="Carlito"/>
                <a:cs typeface="Carlito"/>
              </a:rPr>
              <a:t>networked</a:t>
            </a:r>
            <a:r>
              <a:rPr sz="2250" spc="-50" dirty="0">
                <a:latin typeface="Carlito"/>
                <a:cs typeface="Carlito"/>
              </a:rPr>
              <a:t> </a:t>
            </a:r>
            <a:r>
              <a:rPr sz="2250" spc="-25" dirty="0">
                <a:latin typeface="Carlito"/>
                <a:cs typeface="Carlito"/>
              </a:rPr>
              <a:t>hosts</a:t>
            </a:r>
            <a:r>
              <a:rPr sz="2250" spc="-190" dirty="0">
                <a:latin typeface="Carlito"/>
                <a:cs typeface="Carlito"/>
              </a:rPr>
              <a:t> </a:t>
            </a:r>
            <a:r>
              <a:rPr sz="2250" spc="-5" dirty="0">
                <a:latin typeface="Carlito"/>
                <a:cs typeface="Carlito"/>
              </a:rPr>
              <a:t>(end-to-end</a:t>
            </a:r>
            <a:r>
              <a:rPr sz="2250" spc="-170" dirty="0">
                <a:latin typeface="Carlito"/>
                <a:cs typeface="Carlito"/>
              </a:rPr>
              <a:t> </a:t>
            </a:r>
            <a:r>
              <a:rPr sz="2250" spc="-20" dirty="0">
                <a:latin typeface="Carlito"/>
                <a:cs typeface="Carlito"/>
              </a:rPr>
              <a:t>connections)</a:t>
            </a:r>
            <a:endParaRPr sz="2250" dirty="0">
              <a:latin typeface="Carlito"/>
              <a:cs typeface="Carlito"/>
            </a:endParaRPr>
          </a:p>
          <a:p>
            <a:pPr marL="246379" marR="819785" indent="-233679">
              <a:lnSpc>
                <a:spcPct val="71200"/>
              </a:lnSpc>
              <a:spcBef>
                <a:spcPts val="1445"/>
              </a:spcBef>
              <a:buClr>
                <a:srgbClr val="0083B7"/>
              </a:buClr>
              <a:buFont typeface="Wingdings"/>
              <a:buChar char=""/>
              <a:tabLst>
                <a:tab pos="246379" algn="l"/>
              </a:tabLst>
            </a:pPr>
            <a:r>
              <a:rPr sz="2250" spc="-15" dirty="0">
                <a:latin typeface="Carlito"/>
              </a:rPr>
              <a:t>It is responsible for source process to destination process  delivery of entire message.</a:t>
            </a:r>
          </a:p>
          <a:p>
            <a:pPr marL="246379" indent="-233679">
              <a:lnSpc>
                <a:spcPct val="100000"/>
              </a:lnSpc>
              <a:spcBef>
                <a:spcPts val="665"/>
              </a:spcBef>
              <a:buClr>
                <a:srgbClr val="0083B7"/>
              </a:buClr>
              <a:buFont typeface="Wingdings"/>
              <a:buChar char=""/>
              <a:tabLst>
                <a:tab pos="246379" algn="l"/>
              </a:tabLst>
            </a:pPr>
            <a:r>
              <a:rPr sz="2250" spc="-5" dirty="0">
                <a:latin typeface="Carlito"/>
                <a:cs typeface="Carlito"/>
              </a:rPr>
              <a:t>Functions:</a:t>
            </a:r>
            <a:endParaRPr sz="2250" dirty="0">
              <a:latin typeface="Carlito"/>
              <a:cs typeface="Carlito"/>
            </a:endParaRPr>
          </a:p>
          <a:p>
            <a:pPr marL="815975">
              <a:lnSpc>
                <a:spcPts val="1980"/>
              </a:lnSpc>
              <a:spcBef>
                <a:spcPts val="215"/>
              </a:spcBef>
            </a:pPr>
            <a:r>
              <a:rPr sz="1900" spc="10" dirty="0">
                <a:solidFill>
                  <a:srgbClr val="0083B7"/>
                </a:solidFill>
                <a:latin typeface="Courier New"/>
                <a:cs typeface="Courier New"/>
              </a:rPr>
              <a:t>o</a:t>
            </a:r>
            <a:r>
              <a:rPr sz="1900" b="1" spc="10" dirty="0">
                <a:latin typeface="Carlito"/>
                <a:cs typeface="Carlito"/>
              </a:rPr>
              <a:t>Segmentation</a:t>
            </a:r>
            <a:r>
              <a:rPr sz="1900" b="1" spc="-15" dirty="0">
                <a:latin typeface="Carlito"/>
                <a:cs typeface="Carlito"/>
              </a:rPr>
              <a:t> </a:t>
            </a:r>
            <a:r>
              <a:rPr sz="1900" b="1" spc="10" dirty="0">
                <a:latin typeface="Carlito"/>
                <a:cs typeface="Carlito"/>
              </a:rPr>
              <a:t>and</a:t>
            </a:r>
            <a:r>
              <a:rPr sz="1900" b="1" spc="-105" dirty="0">
                <a:latin typeface="Carlito"/>
                <a:cs typeface="Carlito"/>
              </a:rPr>
              <a:t> </a:t>
            </a:r>
            <a:r>
              <a:rPr sz="1900" b="1" spc="20" dirty="0">
                <a:latin typeface="Carlito"/>
                <a:cs typeface="Carlito"/>
              </a:rPr>
              <a:t>Reassembly</a:t>
            </a:r>
            <a:r>
              <a:rPr sz="1900" spc="20" dirty="0">
                <a:latin typeface="Carlito"/>
                <a:cs typeface="Carlito"/>
              </a:rPr>
              <a:t>:</a:t>
            </a:r>
            <a:r>
              <a:rPr sz="1900" spc="-145" dirty="0">
                <a:latin typeface="Carlito"/>
                <a:cs typeface="Carlito"/>
              </a:rPr>
              <a:t> </a:t>
            </a:r>
            <a:r>
              <a:rPr sz="1900" spc="25" dirty="0">
                <a:latin typeface="Carlito"/>
                <a:cs typeface="Carlito"/>
              </a:rPr>
              <a:t>Divide</a:t>
            </a:r>
            <a:r>
              <a:rPr sz="1900" spc="-185" dirty="0">
                <a:latin typeface="Carlito"/>
                <a:cs typeface="Carlito"/>
              </a:rPr>
              <a:t> </a:t>
            </a:r>
            <a:r>
              <a:rPr sz="1900" spc="15" dirty="0">
                <a:latin typeface="Carlito"/>
                <a:cs typeface="Carlito"/>
              </a:rPr>
              <a:t>the</a:t>
            </a:r>
            <a:r>
              <a:rPr sz="1900" spc="-100" dirty="0">
                <a:latin typeface="Carlito"/>
                <a:cs typeface="Carlito"/>
              </a:rPr>
              <a:t> </a:t>
            </a:r>
            <a:r>
              <a:rPr sz="1900" dirty="0">
                <a:latin typeface="Carlito"/>
                <a:cs typeface="Carlito"/>
              </a:rPr>
              <a:t>message</a:t>
            </a:r>
            <a:r>
              <a:rPr sz="1900" spc="-25" dirty="0">
                <a:latin typeface="Carlito"/>
                <a:cs typeface="Carlito"/>
              </a:rPr>
              <a:t> </a:t>
            </a:r>
            <a:r>
              <a:rPr sz="1900" spc="5" dirty="0">
                <a:latin typeface="Carlito"/>
                <a:cs typeface="Carlito"/>
              </a:rPr>
              <a:t>received</a:t>
            </a:r>
            <a:r>
              <a:rPr sz="1900" spc="-80" dirty="0">
                <a:latin typeface="Carlito"/>
                <a:cs typeface="Carlito"/>
              </a:rPr>
              <a:t> </a:t>
            </a:r>
            <a:r>
              <a:rPr sz="1900" dirty="0">
                <a:latin typeface="Carlito"/>
                <a:cs typeface="Carlito"/>
              </a:rPr>
              <a:t>from</a:t>
            </a:r>
          </a:p>
          <a:p>
            <a:pPr marL="978535" marR="98425">
              <a:lnSpc>
                <a:spcPct val="77300"/>
              </a:lnSpc>
              <a:spcBef>
                <a:spcPts val="219"/>
              </a:spcBef>
            </a:pPr>
            <a:r>
              <a:rPr sz="1900" spc="5" dirty="0">
                <a:latin typeface="Carlito"/>
                <a:cs typeface="Carlito"/>
              </a:rPr>
              <a:t>Session</a:t>
            </a:r>
            <a:r>
              <a:rPr sz="1900" spc="-85" dirty="0">
                <a:latin typeface="Carlito"/>
                <a:cs typeface="Carlito"/>
              </a:rPr>
              <a:t> </a:t>
            </a:r>
            <a:r>
              <a:rPr sz="1900" spc="20" dirty="0">
                <a:latin typeface="Carlito"/>
                <a:cs typeface="Carlito"/>
              </a:rPr>
              <a:t>layer</a:t>
            </a:r>
            <a:r>
              <a:rPr sz="1900" spc="-140" dirty="0">
                <a:latin typeface="Carlito"/>
                <a:cs typeface="Carlito"/>
              </a:rPr>
              <a:t> </a:t>
            </a:r>
            <a:r>
              <a:rPr sz="1900" spc="20" dirty="0">
                <a:latin typeface="Carlito"/>
                <a:cs typeface="Carlito"/>
              </a:rPr>
              <a:t>into</a:t>
            </a:r>
            <a:r>
              <a:rPr sz="1900" spc="-85" dirty="0">
                <a:latin typeface="Carlito"/>
                <a:cs typeface="Carlito"/>
              </a:rPr>
              <a:t> </a:t>
            </a:r>
            <a:r>
              <a:rPr sz="1900" spc="5" dirty="0">
                <a:latin typeface="Carlito"/>
                <a:cs typeface="Carlito"/>
              </a:rPr>
              <a:t>Segments</a:t>
            </a:r>
            <a:r>
              <a:rPr sz="1900" spc="-70" dirty="0">
                <a:latin typeface="Carlito"/>
                <a:cs typeface="Carlito"/>
              </a:rPr>
              <a:t> </a:t>
            </a:r>
            <a:r>
              <a:rPr sz="1900" spc="30" dirty="0">
                <a:latin typeface="Carlito"/>
                <a:cs typeface="Carlito"/>
              </a:rPr>
              <a:t>and</a:t>
            </a:r>
            <a:r>
              <a:rPr sz="1900" spc="-165" dirty="0">
                <a:latin typeface="Carlito"/>
                <a:cs typeface="Carlito"/>
              </a:rPr>
              <a:t> </a:t>
            </a:r>
            <a:r>
              <a:rPr sz="1900" spc="20" dirty="0">
                <a:latin typeface="Carlito"/>
                <a:cs typeface="Carlito"/>
              </a:rPr>
              <a:t>number</a:t>
            </a:r>
            <a:r>
              <a:rPr sz="1900" spc="-135" dirty="0">
                <a:latin typeface="Carlito"/>
                <a:cs typeface="Carlito"/>
              </a:rPr>
              <a:t> </a:t>
            </a:r>
            <a:r>
              <a:rPr sz="1900" spc="15" dirty="0">
                <a:latin typeface="Carlito"/>
                <a:cs typeface="Carlito"/>
              </a:rPr>
              <a:t>them</a:t>
            </a:r>
            <a:r>
              <a:rPr sz="1900" spc="-45" dirty="0">
                <a:latin typeface="Carlito"/>
                <a:cs typeface="Carlito"/>
              </a:rPr>
              <a:t> </a:t>
            </a:r>
            <a:r>
              <a:rPr sz="1900" spc="5" dirty="0">
                <a:latin typeface="Carlito"/>
                <a:cs typeface="Carlito"/>
              </a:rPr>
              <a:t>to</a:t>
            </a:r>
            <a:r>
              <a:rPr sz="1900" spc="-5" dirty="0">
                <a:latin typeface="Carlito"/>
                <a:cs typeface="Carlito"/>
              </a:rPr>
              <a:t> </a:t>
            </a:r>
            <a:r>
              <a:rPr sz="1900" spc="15" dirty="0">
                <a:latin typeface="Carlito"/>
                <a:cs typeface="Carlito"/>
              </a:rPr>
              <a:t>make</a:t>
            </a:r>
            <a:r>
              <a:rPr sz="1900" spc="-105" dirty="0">
                <a:latin typeface="Carlito"/>
                <a:cs typeface="Carlito"/>
              </a:rPr>
              <a:t> </a:t>
            </a:r>
            <a:r>
              <a:rPr sz="1900" spc="10" dirty="0">
                <a:latin typeface="Carlito"/>
                <a:cs typeface="Carlito"/>
              </a:rPr>
              <a:t>a </a:t>
            </a:r>
            <a:r>
              <a:rPr sz="1900" spc="15" dirty="0">
                <a:latin typeface="Carlito"/>
                <a:cs typeface="Carlito"/>
              </a:rPr>
              <a:t>sequence  </a:t>
            </a:r>
            <a:r>
              <a:rPr sz="1900" spc="5" dirty="0">
                <a:latin typeface="Carlito"/>
                <a:cs typeface="Carlito"/>
              </a:rPr>
              <a:t>for</a:t>
            </a:r>
            <a:r>
              <a:rPr sz="1900" spc="-65" dirty="0">
                <a:latin typeface="Carlito"/>
                <a:cs typeface="Carlito"/>
              </a:rPr>
              <a:t> </a:t>
            </a:r>
            <a:r>
              <a:rPr sz="1900" spc="5" dirty="0">
                <a:latin typeface="Carlito"/>
                <a:cs typeface="Carlito"/>
              </a:rPr>
              <a:t>reassembly</a:t>
            </a:r>
            <a:r>
              <a:rPr sz="1900" spc="-105" dirty="0">
                <a:latin typeface="Carlito"/>
                <a:cs typeface="Carlito"/>
              </a:rPr>
              <a:t> </a:t>
            </a:r>
            <a:r>
              <a:rPr sz="1900" spc="25" dirty="0">
                <a:latin typeface="Carlito"/>
                <a:cs typeface="Carlito"/>
              </a:rPr>
              <a:t>at</a:t>
            </a:r>
            <a:r>
              <a:rPr sz="1900" spc="-35" dirty="0">
                <a:latin typeface="Carlito"/>
                <a:cs typeface="Carlito"/>
              </a:rPr>
              <a:t> </a:t>
            </a:r>
            <a:r>
              <a:rPr sz="1900" spc="15" dirty="0">
                <a:latin typeface="Carlito"/>
                <a:cs typeface="Carlito"/>
              </a:rPr>
              <a:t>the</a:t>
            </a:r>
            <a:r>
              <a:rPr sz="1900" spc="-105" dirty="0">
                <a:latin typeface="Carlito"/>
                <a:cs typeface="Carlito"/>
              </a:rPr>
              <a:t> </a:t>
            </a:r>
            <a:r>
              <a:rPr sz="1900" spc="15" dirty="0">
                <a:latin typeface="Carlito"/>
                <a:cs typeface="Carlito"/>
              </a:rPr>
              <a:t>receiving</a:t>
            </a:r>
            <a:r>
              <a:rPr sz="1900" spc="-135" dirty="0">
                <a:latin typeface="Carlito"/>
                <a:cs typeface="Carlito"/>
              </a:rPr>
              <a:t> </a:t>
            </a:r>
            <a:r>
              <a:rPr sz="1900" spc="10" dirty="0">
                <a:latin typeface="Carlito"/>
                <a:cs typeface="Carlito"/>
              </a:rPr>
              <a:t>side.</a:t>
            </a:r>
            <a:endParaRPr sz="1900" dirty="0">
              <a:latin typeface="Carlito"/>
              <a:cs typeface="Carlito"/>
            </a:endParaRPr>
          </a:p>
          <a:p>
            <a:pPr marL="978535" marR="5080" indent="-163195">
              <a:lnSpc>
                <a:spcPct val="73800"/>
              </a:lnSpc>
              <a:spcBef>
                <a:spcPts val="795"/>
              </a:spcBef>
            </a:pPr>
            <a:r>
              <a:rPr sz="1900" spc="20" dirty="0">
                <a:solidFill>
                  <a:srgbClr val="0083B7"/>
                </a:solidFill>
                <a:latin typeface="Courier New"/>
                <a:cs typeface="Courier New"/>
              </a:rPr>
              <a:t>o</a:t>
            </a:r>
            <a:r>
              <a:rPr sz="1900" b="1" spc="20" dirty="0">
                <a:latin typeface="Carlito"/>
                <a:cs typeface="Carlito"/>
              </a:rPr>
              <a:t>Service </a:t>
            </a:r>
            <a:r>
              <a:rPr sz="1900" b="1" spc="10" dirty="0">
                <a:latin typeface="Carlito"/>
                <a:cs typeface="Carlito"/>
              </a:rPr>
              <a:t>point </a:t>
            </a:r>
            <a:r>
              <a:rPr sz="1900" b="1" spc="20" dirty="0">
                <a:latin typeface="Carlito"/>
                <a:cs typeface="Carlito"/>
              </a:rPr>
              <a:t>addressing</a:t>
            </a:r>
            <a:r>
              <a:rPr sz="1900" spc="20" dirty="0">
                <a:latin typeface="Carlito"/>
                <a:cs typeface="Carlito"/>
              </a:rPr>
              <a:t>: </a:t>
            </a:r>
            <a:r>
              <a:rPr sz="1900" spc="10" dirty="0">
                <a:latin typeface="Carlito"/>
                <a:cs typeface="Carlito"/>
              </a:rPr>
              <a:t>Transport </a:t>
            </a:r>
            <a:r>
              <a:rPr sz="1900" spc="20" dirty="0">
                <a:latin typeface="Carlito"/>
                <a:cs typeface="Carlito"/>
              </a:rPr>
              <a:t>layer </a:t>
            </a:r>
            <a:r>
              <a:rPr sz="1900" spc="15" dirty="0">
                <a:latin typeface="Carlito"/>
                <a:cs typeface="Carlito"/>
              </a:rPr>
              <a:t>makes </a:t>
            </a:r>
            <a:r>
              <a:rPr sz="1900" spc="-5" dirty="0">
                <a:latin typeface="Carlito"/>
                <a:cs typeface="Carlito"/>
              </a:rPr>
              <a:t>sure </a:t>
            </a:r>
            <a:r>
              <a:rPr sz="1900" spc="20" dirty="0">
                <a:latin typeface="Carlito"/>
                <a:cs typeface="Carlito"/>
              </a:rPr>
              <a:t>that </a:t>
            </a:r>
            <a:r>
              <a:rPr sz="1900" spc="15" dirty="0">
                <a:latin typeface="Carlito"/>
                <a:cs typeface="Carlito"/>
              </a:rPr>
              <a:t>the  </a:t>
            </a:r>
            <a:r>
              <a:rPr sz="1900" dirty="0">
                <a:latin typeface="Carlito"/>
                <a:cs typeface="Carlito"/>
              </a:rPr>
              <a:t>message</a:t>
            </a:r>
            <a:r>
              <a:rPr sz="1900" spc="-30" dirty="0">
                <a:latin typeface="Carlito"/>
                <a:cs typeface="Carlito"/>
              </a:rPr>
              <a:t> </a:t>
            </a:r>
            <a:r>
              <a:rPr sz="1900" spc="20" dirty="0">
                <a:latin typeface="Carlito"/>
                <a:cs typeface="Carlito"/>
              </a:rPr>
              <a:t>is</a:t>
            </a:r>
            <a:r>
              <a:rPr sz="1900" spc="-65" dirty="0">
                <a:latin typeface="Carlito"/>
                <a:cs typeface="Carlito"/>
              </a:rPr>
              <a:t> </a:t>
            </a:r>
            <a:r>
              <a:rPr sz="1900" spc="15" dirty="0">
                <a:latin typeface="Carlito"/>
                <a:cs typeface="Carlito"/>
              </a:rPr>
              <a:t>delivered</a:t>
            </a:r>
            <a:r>
              <a:rPr sz="1900" spc="-155" dirty="0">
                <a:latin typeface="Carlito"/>
                <a:cs typeface="Carlito"/>
              </a:rPr>
              <a:t> </a:t>
            </a:r>
            <a:r>
              <a:rPr sz="1900" spc="5" dirty="0">
                <a:latin typeface="Carlito"/>
                <a:cs typeface="Carlito"/>
              </a:rPr>
              <a:t>to</a:t>
            </a:r>
            <a:r>
              <a:rPr sz="1900" spc="-10" dirty="0">
                <a:latin typeface="Carlito"/>
                <a:cs typeface="Carlito"/>
              </a:rPr>
              <a:t> </a:t>
            </a:r>
            <a:r>
              <a:rPr sz="1900" spc="15" dirty="0">
                <a:latin typeface="Carlito"/>
                <a:cs typeface="Carlito"/>
              </a:rPr>
              <a:t>the</a:t>
            </a:r>
            <a:r>
              <a:rPr sz="1900" spc="-100" dirty="0">
                <a:latin typeface="Carlito"/>
                <a:cs typeface="Carlito"/>
              </a:rPr>
              <a:t> </a:t>
            </a:r>
            <a:r>
              <a:rPr sz="1900" spc="-5" dirty="0">
                <a:latin typeface="Carlito"/>
                <a:cs typeface="Carlito"/>
              </a:rPr>
              <a:t>correct</a:t>
            </a:r>
            <a:r>
              <a:rPr sz="1900" spc="45" dirty="0">
                <a:latin typeface="Carlito"/>
                <a:cs typeface="Carlito"/>
              </a:rPr>
              <a:t> </a:t>
            </a:r>
            <a:r>
              <a:rPr sz="1900" spc="5" dirty="0">
                <a:latin typeface="Carlito"/>
                <a:cs typeface="Carlito"/>
              </a:rPr>
              <a:t>process</a:t>
            </a:r>
            <a:r>
              <a:rPr sz="1900" spc="-60" dirty="0">
                <a:latin typeface="Carlito"/>
                <a:cs typeface="Carlito"/>
              </a:rPr>
              <a:t> </a:t>
            </a:r>
            <a:r>
              <a:rPr sz="1900" spc="20" dirty="0">
                <a:latin typeface="Carlito"/>
                <a:cs typeface="Carlito"/>
              </a:rPr>
              <a:t>on</a:t>
            </a:r>
            <a:r>
              <a:rPr sz="1900" spc="-85" dirty="0">
                <a:latin typeface="Carlito"/>
                <a:cs typeface="Carlito"/>
              </a:rPr>
              <a:t> </a:t>
            </a:r>
            <a:r>
              <a:rPr sz="1900" spc="20" dirty="0">
                <a:latin typeface="Carlito"/>
                <a:cs typeface="Carlito"/>
              </a:rPr>
              <a:t>destination</a:t>
            </a:r>
            <a:r>
              <a:rPr sz="1900" spc="-85" dirty="0">
                <a:latin typeface="Carlito"/>
                <a:cs typeface="Carlito"/>
              </a:rPr>
              <a:t> </a:t>
            </a:r>
            <a:r>
              <a:rPr sz="1900" dirty="0">
                <a:latin typeface="Carlito"/>
                <a:cs typeface="Carlito"/>
              </a:rPr>
              <a:t>machine.</a:t>
            </a:r>
          </a:p>
          <a:p>
            <a:pPr marL="978535" marR="276225" indent="-163195">
              <a:lnSpc>
                <a:spcPct val="73800"/>
              </a:lnSpc>
              <a:spcBef>
                <a:spcPts val="885"/>
              </a:spcBef>
            </a:pPr>
            <a:r>
              <a:rPr sz="1900" spc="45" dirty="0">
                <a:solidFill>
                  <a:srgbClr val="0083B7"/>
                </a:solidFill>
                <a:latin typeface="Courier New"/>
                <a:cs typeface="Courier New"/>
              </a:rPr>
              <a:t>o</a:t>
            </a:r>
            <a:r>
              <a:rPr sz="1900" b="1" spc="45" dirty="0">
                <a:latin typeface="Carlito"/>
                <a:cs typeface="Carlito"/>
              </a:rPr>
              <a:t>Error</a:t>
            </a:r>
            <a:r>
              <a:rPr sz="1900" b="1" spc="-150" dirty="0">
                <a:latin typeface="Carlito"/>
                <a:cs typeface="Carlito"/>
              </a:rPr>
              <a:t> </a:t>
            </a:r>
            <a:r>
              <a:rPr sz="1900" b="1" spc="15" dirty="0">
                <a:latin typeface="Carlito"/>
                <a:cs typeface="Carlito"/>
              </a:rPr>
              <a:t>Control</a:t>
            </a:r>
            <a:r>
              <a:rPr sz="1900" spc="15" dirty="0">
                <a:latin typeface="Carlito"/>
                <a:cs typeface="Carlito"/>
              </a:rPr>
              <a:t>:</a:t>
            </a:r>
            <a:r>
              <a:rPr sz="1900" spc="-140" dirty="0">
                <a:latin typeface="Carlito"/>
                <a:cs typeface="Carlito"/>
              </a:rPr>
              <a:t> </a:t>
            </a:r>
            <a:r>
              <a:rPr sz="1900" spc="25" dirty="0">
                <a:latin typeface="Carlito"/>
                <a:cs typeface="Carlito"/>
              </a:rPr>
              <a:t>Make</a:t>
            </a:r>
            <a:r>
              <a:rPr sz="1900" spc="-105" dirty="0">
                <a:latin typeface="Carlito"/>
                <a:cs typeface="Carlito"/>
              </a:rPr>
              <a:t> </a:t>
            </a:r>
            <a:r>
              <a:rPr sz="1900" spc="-5" dirty="0">
                <a:latin typeface="Carlito"/>
                <a:cs typeface="Carlito"/>
              </a:rPr>
              <a:t>sure</a:t>
            </a:r>
            <a:r>
              <a:rPr sz="1900" spc="-25" dirty="0">
                <a:latin typeface="Carlito"/>
                <a:cs typeface="Carlito"/>
              </a:rPr>
              <a:t> </a:t>
            </a:r>
            <a:r>
              <a:rPr sz="1900" spc="20" dirty="0">
                <a:latin typeface="Carlito"/>
                <a:cs typeface="Carlito"/>
              </a:rPr>
              <a:t>that</a:t>
            </a:r>
            <a:r>
              <a:rPr sz="1900" spc="-110" dirty="0">
                <a:latin typeface="Carlito"/>
                <a:cs typeface="Carlito"/>
              </a:rPr>
              <a:t> </a:t>
            </a:r>
            <a:r>
              <a:rPr sz="1900" spc="15" dirty="0">
                <a:latin typeface="Carlito"/>
                <a:cs typeface="Carlito"/>
              </a:rPr>
              <a:t>the</a:t>
            </a:r>
            <a:r>
              <a:rPr sz="1900" spc="-25" dirty="0">
                <a:latin typeface="Carlito"/>
                <a:cs typeface="Carlito"/>
              </a:rPr>
              <a:t> </a:t>
            </a:r>
            <a:r>
              <a:rPr sz="1900" spc="10" dirty="0">
                <a:latin typeface="Carlito"/>
                <a:cs typeface="Carlito"/>
              </a:rPr>
              <a:t>entire</a:t>
            </a:r>
            <a:r>
              <a:rPr sz="1900" spc="-105" dirty="0">
                <a:latin typeface="Carlito"/>
                <a:cs typeface="Carlito"/>
              </a:rPr>
              <a:t> </a:t>
            </a:r>
            <a:r>
              <a:rPr sz="1900" dirty="0">
                <a:latin typeface="Carlito"/>
                <a:cs typeface="Carlito"/>
              </a:rPr>
              <a:t>message</a:t>
            </a:r>
            <a:r>
              <a:rPr sz="1900" spc="-25" dirty="0">
                <a:latin typeface="Carlito"/>
                <a:cs typeface="Carlito"/>
              </a:rPr>
              <a:t> </a:t>
            </a:r>
            <a:r>
              <a:rPr sz="1900" spc="10" dirty="0">
                <a:latin typeface="Carlito"/>
                <a:cs typeface="Carlito"/>
              </a:rPr>
              <a:t>arrives</a:t>
            </a:r>
            <a:r>
              <a:rPr sz="1900" spc="-55" dirty="0">
                <a:latin typeface="Carlito"/>
                <a:cs typeface="Carlito"/>
              </a:rPr>
              <a:t> </a:t>
            </a:r>
            <a:r>
              <a:rPr sz="1900" spc="20" dirty="0">
                <a:latin typeface="Carlito"/>
                <a:cs typeface="Carlito"/>
              </a:rPr>
              <a:t>without  </a:t>
            </a:r>
            <a:r>
              <a:rPr sz="1900" spc="-5" dirty="0">
                <a:latin typeface="Carlito"/>
                <a:cs typeface="Carlito"/>
              </a:rPr>
              <a:t>errors </a:t>
            </a:r>
            <a:r>
              <a:rPr sz="1900" spc="5" dirty="0">
                <a:latin typeface="Carlito"/>
                <a:cs typeface="Carlito"/>
              </a:rPr>
              <a:t>else</a:t>
            </a:r>
            <a:r>
              <a:rPr sz="1900" spc="-90" dirty="0">
                <a:latin typeface="Carlito"/>
                <a:cs typeface="Carlito"/>
              </a:rPr>
              <a:t> </a:t>
            </a:r>
            <a:r>
              <a:rPr sz="1900" spc="5" dirty="0">
                <a:latin typeface="Carlito"/>
                <a:cs typeface="Carlito"/>
              </a:rPr>
              <a:t>retransmit.</a:t>
            </a:r>
            <a:endParaRPr sz="1900" dirty="0">
              <a:latin typeface="Carlito"/>
              <a:cs typeface="Carlito"/>
            </a:endParaRPr>
          </a:p>
          <a:p>
            <a:pPr marL="978535" marR="248285" indent="-163195">
              <a:lnSpc>
                <a:spcPct val="77300"/>
              </a:lnSpc>
              <a:spcBef>
                <a:spcPts val="720"/>
              </a:spcBef>
            </a:pPr>
            <a:r>
              <a:rPr sz="1900" spc="35" dirty="0">
                <a:solidFill>
                  <a:srgbClr val="0083B7"/>
                </a:solidFill>
                <a:latin typeface="Courier New"/>
                <a:cs typeface="Courier New"/>
              </a:rPr>
              <a:t>o</a:t>
            </a:r>
            <a:r>
              <a:rPr sz="1900" b="1" spc="35" dirty="0">
                <a:latin typeface="Carlito"/>
                <a:cs typeface="Carlito"/>
              </a:rPr>
              <a:t>Flow</a:t>
            </a:r>
            <a:r>
              <a:rPr sz="1900" b="1" spc="-100" dirty="0">
                <a:latin typeface="Carlito"/>
                <a:cs typeface="Carlito"/>
              </a:rPr>
              <a:t> </a:t>
            </a:r>
            <a:r>
              <a:rPr sz="1900" b="1" spc="15" dirty="0">
                <a:latin typeface="Carlito"/>
                <a:cs typeface="Carlito"/>
              </a:rPr>
              <a:t>Control</a:t>
            </a:r>
            <a:r>
              <a:rPr sz="1900" spc="15" dirty="0">
                <a:latin typeface="Carlito"/>
                <a:cs typeface="Carlito"/>
              </a:rPr>
              <a:t>:</a:t>
            </a:r>
            <a:r>
              <a:rPr sz="1900" spc="-60" dirty="0">
                <a:latin typeface="Carlito"/>
                <a:cs typeface="Carlito"/>
              </a:rPr>
              <a:t> </a:t>
            </a:r>
            <a:r>
              <a:rPr sz="1900" spc="10" dirty="0">
                <a:latin typeface="Carlito"/>
                <a:cs typeface="Carlito"/>
              </a:rPr>
              <a:t>Transport</a:t>
            </a:r>
            <a:r>
              <a:rPr sz="1900" spc="-190" dirty="0">
                <a:latin typeface="Carlito"/>
                <a:cs typeface="Carlito"/>
              </a:rPr>
              <a:t> </a:t>
            </a:r>
            <a:r>
              <a:rPr sz="1900" spc="20" dirty="0">
                <a:latin typeface="Carlito"/>
                <a:cs typeface="Carlito"/>
              </a:rPr>
              <a:t>layer</a:t>
            </a:r>
            <a:r>
              <a:rPr sz="1900" spc="-135" dirty="0">
                <a:latin typeface="Carlito"/>
                <a:cs typeface="Carlito"/>
              </a:rPr>
              <a:t> </a:t>
            </a:r>
            <a:r>
              <a:rPr sz="1900" spc="15" dirty="0">
                <a:latin typeface="Carlito"/>
                <a:cs typeface="Carlito"/>
              </a:rPr>
              <a:t>makes</a:t>
            </a:r>
            <a:r>
              <a:rPr sz="1900" spc="-60" dirty="0">
                <a:latin typeface="Carlito"/>
                <a:cs typeface="Carlito"/>
              </a:rPr>
              <a:t> </a:t>
            </a:r>
            <a:r>
              <a:rPr sz="1900" spc="-5" dirty="0">
                <a:latin typeface="Carlito"/>
                <a:cs typeface="Carlito"/>
              </a:rPr>
              <a:t>sure</a:t>
            </a:r>
            <a:r>
              <a:rPr sz="1900" spc="-20" dirty="0">
                <a:latin typeface="Carlito"/>
                <a:cs typeface="Carlito"/>
              </a:rPr>
              <a:t> </a:t>
            </a:r>
            <a:r>
              <a:rPr sz="1900" spc="20" dirty="0">
                <a:latin typeface="Carlito"/>
                <a:cs typeface="Carlito"/>
              </a:rPr>
              <a:t>that</a:t>
            </a:r>
            <a:r>
              <a:rPr sz="1900" spc="-110" dirty="0">
                <a:latin typeface="Carlito"/>
                <a:cs typeface="Carlito"/>
              </a:rPr>
              <a:t> </a:t>
            </a:r>
            <a:r>
              <a:rPr sz="1900" spc="15" dirty="0">
                <a:latin typeface="Carlito"/>
                <a:cs typeface="Carlito"/>
              </a:rPr>
              <a:t>the</a:t>
            </a:r>
            <a:r>
              <a:rPr sz="1900" spc="-25" dirty="0">
                <a:latin typeface="Carlito"/>
                <a:cs typeface="Carlito"/>
              </a:rPr>
              <a:t> </a:t>
            </a:r>
            <a:r>
              <a:rPr sz="1900" spc="10" dirty="0">
                <a:latin typeface="Carlito"/>
                <a:cs typeface="Carlito"/>
              </a:rPr>
              <a:t>sender</a:t>
            </a:r>
            <a:r>
              <a:rPr sz="1900" spc="-135" dirty="0">
                <a:latin typeface="Carlito"/>
                <a:cs typeface="Carlito"/>
              </a:rPr>
              <a:t> </a:t>
            </a:r>
            <a:r>
              <a:rPr sz="1900" spc="30" dirty="0">
                <a:latin typeface="Carlito"/>
                <a:cs typeface="Carlito"/>
              </a:rPr>
              <a:t>and</a:t>
            </a:r>
            <a:r>
              <a:rPr sz="1900" spc="-75" dirty="0">
                <a:latin typeface="Carlito"/>
                <a:cs typeface="Carlito"/>
              </a:rPr>
              <a:t> </a:t>
            </a:r>
            <a:r>
              <a:rPr sz="1900" spc="15" dirty="0">
                <a:latin typeface="Carlito"/>
                <a:cs typeface="Carlito"/>
              </a:rPr>
              <a:t>the  </a:t>
            </a:r>
            <a:r>
              <a:rPr sz="1900" spc="5" dirty="0">
                <a:latin typeface="Carlito"/>
                <a:cs typeface="Carlito"/>
              </a:rPr>
              <a:t>receiver</a:t>
            </a:r>
            <a:r>
              <a:rPr sz="1900" spc="-60" dirty="0">
                <a:latin typeface="Carlito"/>
                <a:cs typeface="Carlito"/>
              </a:rPr>
              <a:t> </a:t>
            </a:r>
            <a:r>
              <a:rPr sz="1900" spc="15" dirty="0">
                <a:latin typeface="Carlito"/>
                <a:cs typeface="Carlito"/>
              </a:rPr>
              <a:t>communicate</a:t>
            </a:r>
            <a:r>
              <a:rPr sz="1900" spc="-195" dirty="0">
                <a:latin typeface="Carlito"/>
                <a:cs typeface="Carlito"/>
              </a:rPr>
              <a:t> </a:t>
            </a:r>
            <a:r>
              <a:rPr sz="1900" spc="25" dirty="0">
                <a:latin typeface="Carlito"/>
                <a:cs typeface="Carlito"/>
              </a:rPr>
              <a:t>at</a:t>
            </a:r>
            <a:r>
              <a:rPr sz="1900" spc="-114" dirty="0">
                <a:latin typeface="Carlito"/>
                <a:cs typeface="Carlito"/>
              </a:rPr>
              <a:t> </a:t>
            </a:r>
            <a:r>
              <a:rPr sz="1900" spc="10" dirty="0">
                <a:latin typeface="Carlito"/>
                <a:cs typeface="Carlito"/>
              </a:rPr>
              <a:t>a</a:t>
            </a:r>
            <a:r>
              <a:rPr sz="1900" spc="-75" dirty="0">
                <a:latin typeface="Carlito"/>
                <a:cs typeface="Carlito"/>
              </a:rPr>
              <a:t> </a:t>
            </a:r>
            <a:r>
              <a:rPr sz="1900" spc="5" dirty="0">
                <a:latin typeface="Carlito"/>
                <a:cs typeface="Carlito"/>
              </a:rPr>
              <a:t>rate</a:t>
            </a:r>
            <a:r>
              <a:rPr sz="1900" spc="-30" dirty="0">
                <a:latin typeface="Carlito"/>
                <a:cs typeface="Carlito"/>
              </a:rPr>
              <a:t> </a:t>
            </a:r>
            <a:r>
              <a:rPr sz="1900" spc="15" dirty="0">
                <a:latin typeface="Carlito"/>
                <a:cs typeface="Carlito"/>
              </a:rPr>
              <a:t>they</a:t>
            </a:r>
            <a:r>
              <a:rPr sz="1900" spc="-20" dirty="0">
                <a:latin typeface="Carlito"/>
                <a:cs typeface="Carlito"/>
              </a:rPr>
              <a:t> </a:t>
            </a:r>
            <a:r>
              <a:rPr sz="1900" spc="20" dirty="0">
                <a:latin typeface="Carlito"/>
                <a:cs typeface="Carlito"/>
              </a:rPr>
              <a:t>both</a:t>
            </a:r>
            <a:r>
              <a:rPr sz="1900" spc="-90" dirty="0">
                <a:latin typeface="Carlito"/>
                <a:cs typeface="Carlito"/>
              </a:rPr>
              <a:t> </a:t>
            </a:r>
            <a:r>
              <a:rPr sz="1900" spc="15" dirty="0">
                <a:latin typeface="Carlito"/>
                <a:cs typeface="Carlito"/>
              </a:rPr>
              <a:t>can</a:t>
            </a:r>
            <a:r>
              <a:rPr sz="1900" spc="-85" dirty="0">
                <a:latin typeface="Carlito"/>
                <a:cs typeface="Carlito"/>
              </a:rPr>
              <a:t> </a:t>
            </a:r>
            <a:r>
              <a:rPr sz="1900" spc="40" dirty="0">
                <a:latin typeface="Carlito"/>
                <a:cs typeface="Carlito"/>
              </a:rPr>
              <a:t>handle.</a:t>
            </a:r>
            <a:endParaRPr sz="1900" dirty="0">
              <a:latin typeface="Carlito"/>
              <a:cs typeface="Carlito"/>
            </a:endParaRPr>
          </a:p>
          <a:p>
            <a:pPr marL="246379" indent="-233679">
              <a:lnSpc>
                <a:spcPct val="100000"/>
              </a:lnSpc>
              <a:spcBef>
                <a:spcPts val="575"/>
              </a:spcBef>
              <a:buClr>
                <a:srgbClr val="0083B7"/>
              </a:buClr>
              <a:buFont typeface="Wingdings"/>
              <a:buChar char=""/>
              <a:tabLst>
                <a:tab pos="246379" algn="l"/>
              </a:tabLst>
            </a:pPr>
            <a:r>
              <a:rPr sz="2250" b="1" spc="-10" dirty="0">
                <a:latin typeface="Carlito"/>
                <a:cs typeface="Carlito"/>
              </a:rPr>
              <a:t>Transport layer</a:t>
            </a:r>
            <a:r>
              <a:rPr sz="2250" b="1" spc="-275" dirty="0">
                <a:latin typeface="Carlito"/>
                <a:cs typeface="Carlito"/>
              </a:rPr>
              <a:t> </a:t>
            </a:r>
            <a:r>
              <a:rPr sz="2250" b="1" spc="-5" dirty="0">
                <a:latin typeface="Carlito"/>
                <a:cs typeface="Carlito"/>
              </a:rPr>
              <a:t>protocols:</a:t>
            </a:r>
            <a:endParaRPr sz="2250" dirty="0">
              <a:latin typeface="Carlito"/>
              <a:cs typeface="Carlito"/>
            </a:endParaRPr>
          </a:p>
          <a:p>
            <a:pPr marL="815975" lvl="1" indent="-346075">
              <a:lnSpc>
                <a:spcPct val="100000"/>
              </a:lnSpc>
              <a:spcBef>
                <a:spcPts val="210"/>
              </a:spcBef>
              <a:buClr>
                <a:srgbClr val="0083B7"/>
              </a:buClr>
              <a:buFont typeface="Courier New"/>
              <a:buChar char="o"/>
              <a:tabLst>
                <a:tab pos="815975" algn="l"/>
              </a:tabLst>
            </a:pPr>
            <a:r>
              <a:rPr sz="1900" b="1" spc="20" dirty="0">
                <a:latin typeface="Carlito"/>
                <a:cs typeface="Carlito"/>
              </a:rPr>
              <a:t>TCP</a:t>
            </a:r>
            <a:r>
              <a:rPr sz="1900" b="1" spc="-90" dirty="0">
                <a:latin typeface="Carlito"/>
                <a:cs typeface="Carlito"/>
              </a:rPr>
              <a:t> </a:t>
            </a:r>
            <a:r>
              <a:rPr sz="1900" b="1" spc="20" dirty="0">
                <a:latin typeface="Wingdings"/>
                <a:cs typeface="Wingdings"/>
              </a:rPr>
              <a:t></a:t>
            </a:r>
            <a:r>
              <a:rPr sz="1900" b="1" spc="-40" dirty="0">
                <a:latin typeface="Times New Roman"/>
                <a:cs typeface="Times New Roman"/>
              </a:rPr>
              <a:t> </a:t>
            </a:r>
            <a:r>
              <a:rPr sz="1900" spc="10" dirty="0">
                <a:latin typeface="Carlito"/>
                <a:cs typeface="Carlito"/>
              </a:rPr>
              <a:t>Transmission</a:t>
            </a:r>
            <a:r>
              <a:rPr sz="1900" spc="-165" dirty="0">
                <a:latin typeface="Carlito"/>
                <a:cs typeface="Carlito"/>
              </a:rPr>
              <a:t> </a:t>
            </a:r>
            <a:r>
              <a:rPr sz="1900" spc="15" dirty="0">
                <a:latin typeface="Carlito"/>
                <a:cs typeface="Carlito"/>
              </a:rPr>
              <a:t>Control</a:t>
            </a:r>
            <a:r>
              <a:rPr sz="1900" spc="-155" dirty="0">
                <a:latin typeface="Carlito"/>
                <a:cs typeface="Carlito"/>
              </a:rPr>
              <a:t> </a:t>
            </a:r>
            <a:r>
              <a:rPr sz="1900" spc="5" dirty="0">
                <a:latin typeface="Carlito"/>
                <a:cs typeface="Carlito"/>
              </a:rPr>
              <a:t>Protocol</a:t>
            </a:r>
            <a:endParaRPr sz="1900" dirty="0">
              <a:latin typeface="Carlito"/>
              <a:cs typeface="Carlito"/>
            </a:endParaRPr>
          </a:p>
          <a:p>
            <a:pPr marL="815975" lvl="1" indent="-346075">
              <a:lnSpc>
                <a:spcPct val="100000"/>
              </a:lnSpc>
              <a:spcBef>
                <a:spcPts val="285"/>
              </a:spcBef>
              <a:buClr>
                <a:srgbClr val="0083B7"/>
              </a:buClr>
              <a:buFont typeface="Courier New"/>
              <a:buChar char="o"/>
              <a:tabLst>
                <a:tab pos="815975" algn="l"/>
              </a:tabLst>
            </a:pPr>
            <a:r>
              <a:rPr sz="1900" b="1" spc="15" dirty="0">
                <a:latin typeface="Carlito"/>
                <a:cs typeface="Carlito"/>
              </a:rPr>
              <a:t>UDP </a:t>
            </a:r>
            <a:r>
              <a:rPr sz="1900" b="1" spc="20" dirty="0">
                <a:latin typeface="Wingdings"/>
                <a:cs typeface="Wingdings"/>
              </a:rPr>
              <a:t></a:t>
            </a:r>
            <a:r>
              <a:rPr sz="1900" b="1" spc="2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Carlito"/>
                <a:cs typeface="Carlito"/>
              </a:rPr>
              <a:t>User </a:t>
            </a:r>
            <a:r>
              <a:rPr sz="1900" spc="15" dirty="0">
                <a:latin typeface="Carlito"/>
                <a:cs typeface="Carlito"/>
              </a:rPr>
              <a:t>Datagram</a:t>
            </a:r>
            <a:r>
              <a:rPr sz="1900" spc="-270" dirty="0">
                <a:latin typeface="Carlito"/>
                <a:cs typeface="Carlito"/>
              </a:rPr>
              <a:t> </a:t>
            </a:r>
            <a:r>
              <a:rPr sz="1900" spc="5" dirty="0">
                <a:latin typeface="Carlito"/>
                <a:cs typeface="Carlito"/>
              </a:rPr>
              <a:t>Protocol</a:t>
            </a:r>
            <a:endParaRPr sz="19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89647" y="4569523"/>
            <a:ext cx="4345940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spc="-20" dirty="0">
                <a:solidFill>
                  <a:srgbClr val="FFFFFF"/>
                </a:solidFill>
                <a:latin typeface="Carlito"/>
                <a:cs typeface="Carlito"/>
              </a:rPr>
              <a:t>Network</a:t>
            </a:r>
            <a:r>
              <a:rPr sz="2800" b="1" spc="-1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800" b="1" spc="-25" dirty="0">
                <a:solidFill>
                  <a:srgbClr val="FFFFFF"/>
                </a:solidFill>
                <a:latin typeface="Carlito"/>
                <a:cs typeface="Carlito"/>
              </a:rPr>
              <a:t>Layer</a:t>
            </a:r>
            <a:endParaRPr sz="2800" dirty="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720975" y="2894202"/>
            <a:ext cx="3775075" cy="1525270"/>
            <a:chOff x="2720975" y="2894202"/>
            <a:chExt cx="3775075" cy="1525270"/>
          </a:xfrm>
        </p:grpSpPr>
        <p:sp>
          <p:nvSpPr>
            <p:cNvPr id="4" name="object 4"/>
            <p:cNvSpPr/>
            <p:nvPr/>
          </p:nvSpPr>
          <p:spPr>
            <a:xfrm>
              <a:off x="2733675" y="2906902"/>
              <a:ext cx="3749675" cy="1499870"/>
            </a:xfrm>
            <a:custGeom>
              <a:avLst/>
              <a:gdLst/>
              <a:ahLst/>
              <a:cxnLst/>
              <a:rect l="l" t="t" r="r" b="b"/>
              <a:pathLst>
                <a:path w="3749675" h="1499870">
                  <a:moveTo>
                    <a:pt x="2999740" y="0"/>
                  </a:moveTo>
                  <a:lnTo>
                    <a:pt x="0" y="0"/>
                  </a:lnTo>
                  <a:lnTo>
                    <a:pt x="749935" y="749935"/>
                  </a:lnTo>
                  <a:lnTo>
                    <a:pt x="0" y="1499870"/>
                  </a:lnTo>
                  <a:lnTo>
                    <a:pt x="2999740" y="1499870"/>
                  </a:lnTo>
                  <a:lnTo>
                    <a:pt x="3749675" y="749935"/>
                  </a:lnTo>
                  <a:lnTo>
                    <a:pt x="2999740" y="0"/>
                  </a:lnTo>
                  <a:close/>
                </a:path>
              </a:pathLst>
            </a:custGeom>
            <a:solidFill>
              <a:srgbClr val="B11A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733675" y="2906902"/>
              <a:ext cx="3749675" cy="1499870"/>
            </a:xfrm>
            <a:custGeom>
              <a:avLst/>
              <a:gdLst/>
              <a:ahLst/>
              <a:cxnLst/>
              <a:rect l="l" t="t" r="r" b="b"/>
              <a:pathLst>
                <a:path w="3749675" h="1499870">
                  <a:moveTo>
                    <a:pt x="0" y="0"/>
                  </a:moveTo>
                  <a:lnTo>
                    <a:pt x="2999740" y="0"/>
                  </a:lnTo>
                  <a:lnTo>
                    <a:pt x="3749675" y="749935"/>
                  </a:lnTo>
                  <a:lnTo>
                    <a:pt x="2999740" y="1499870"/>
                  </a:lnTo>
                  <a:lnTo>
                    <a:pt x="0" y="1499870"/>
                  </a:lnTo>
                  <a:lnTo>
                    <a:pt x="749935" y="749935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75895">
              <a:lnSpc>
                <a:spcPct val="100000"/>
              </a:lnSpc>
              <a:spcBef>
                <a:spcPts val="125"/>
              </a:spcBef>
            </a:pPr>
            <a:r>
              <a:rPr spc="-25" dirty="0"/>
              <a:t>Layer</a:t>
            </a:r>
            <a:r>
              <a:rPr spc="-105" dirty="0"/>
              <a:t> </a:t>
            </a:r>
            <a:r>
              <a:rPr spc="10" dirty="0"/>
              <a:t>3</a:t>
            </a:r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xmlns="" id="{5020636C-7E48-B309-5579-520BAA331376}"/>
              </a:ext>
            </a:extLst>
          </p:cNvPr>
          <p:cNvSpPr/>
          <p:nvPr/>
        </p:nvSpPr>
        <p:spPr>
          <a:xfrm>
            <a:off x="533400" y="316102"/>
            <a:ext cx="8145780" cy="815975"/>
          </a:xfrm>
          <a:custGeom>
            <a:avLst/>
            <a:gdLst/>
            <a:ahLst/>
            <a:cxnLst/>
            <a:rect l="l" t="t" r="r" b="b"/>
            <a:pathLst>
              <a:path w="8145780" h="815975">
                <a:moveTo>
                  <a:pt x="8009508" y="0"/>
                </a:moveTo>
                <a:lnTo>
                  <a:pt x="135915" y="0"/>
                </a:lnTo>
                <a:lnTo>
                  <a:pt x="92958" y="6940"/>
                </a:lnTo>
                <a:lnTo>
                  <a:pt x="55648" y="26261"/>
                </a:lnTo>
                <a:lnTo>
                  <a:pt x="26225" y="55714"/>
                </a:lnTo>
                <a:lnTo>
                  <a:pt x="6929" y="93049"/>
                </a:lnTo>
                <a:lnTo>
                  <a:pt x="0" y="136017"/>
                </a:lnTo>
                <a:lnTo>
                  <a:pt x="0" y="679576"/>
                </a:lnTo>
                <a:lnTo>
                  <a:pt x="6929" y="722544"/>
                </a:lnTo>
                <a:lnTo>
                  <a:pt x="26225" y="759879"/>
                </a:lnTo>
                <a:lnTo>
                  <a:pt x="55648" y="789332"/>
                </a:lnTo>
                <a:lnTo>
                  <a:pt x="92958" y="808653"/>
                </a:lnTo>
                <a:lnTo>
                  <a:pt x="135915" y="815594"/>
                </a:lnTo>
                <a:lnTo>
                  <a:pt x="8009508" y="815594"/>
                </a:lnTo>
                <a:lnTo>
                  <a:pt x="8052463" y="808653"/>
                </a:lnTo>
                <a:lnTo>
                  <a:pt x="8089766" y="789332"/>
                </a:lnTo>
                <a:lnTo>
                  <a:pt x="8119182" y="759879"/>
                </a:lnTo>
                <a:lnTo>
                  <a:pt x="8138471" y="722544"/>
                </a:lnTo>
                <a:lnTo>
                  <a:pt x="8145399" y="679576"/>
                </a:lnTo>
                <a:lnTo>
                  <a:pt x="8145399" y="136017"/>
                </a:lnTo>
                <a:lnTo>
                  <a:pt x="8138471" y="93049"/>
                </a:lnTo>
                <a:lnTo>
                  <a:pt x="8119182" y="55714"/>
                </a:lnTo>
                <a:lnTo>
                  <a:pt x="8089766" y="26261"/>
                </a:lnTo>
                <a:lnTo>
                  <a:pt x="8052463" y="6940"/>
                </a:lnTo>
                <a:lnTo>
                  <a:pt x="8009508" y="0"/>
                </a:lnTo>
                <a:close/>
              </a:path>
            </a:pathLst>
          </a:custGeom>
          <a:solidFill>
            <a:srgbClr val="006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xmlns="" id="{B6B27704-7DFF-0621-847E-D73C73D6AC81}"/>
              </a:ext>
            </a:extLst>
          </p:cNvPr>
          <p:cNvSpPr txBox="1">
            <a:spLocks/>
          </p:cNvSpPr>
          <p:nvPr/>
        </p:nvSpPr>
        <p:spPr>
          <a:xfrm>
            <a:off x="690880" y="383540"/>
            <a:ext cx="296672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5900" b="0" i="0">
                <a:solidFill>
                  <a:schemeClr val="bg1"/>
                </a:solidFill>
                <a:latin typeface="Carlito"/>
                <a:ea typeface="+mj-ea"/>
                <a:cs typeface="Carlito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en-US" sz="3600" kern="0" spc="-25"/>
              <a:t>Chapter 6 </a:t>
            </a:r>
            <a:endParaRPr lang="en-US" sz="3600" kern="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316102"/>
            <a:ext cx="8145780" cy="815975"/>
          </a:xfrm>
          <a:custGeom>
            <a:avLst/>
            <a:gdLst/>
            <a:ahLst/>
            <a:cxnLst/>
            <a:rect l="l" t="t" r="r" b="b"/>
            <a:pathLst>
              <a:path w="8145780" h="815975">
                <a:moveTo>
                  <a:pt x="8009508" y="0"/>
                </a:moveTo>
                <a:lnTo>
                  <a:pt x="135915" y="0"/>
                </a:lnTo>
                <a:lnTo>
                  <a:pt x="92958" y="6940"/>
                </a:lnTo>
                <a:lnTo>
                  <a:pt x="55648" y="26261"/>
                </a:lnTo>
                <a:lnTo>
                  <a:pt x="26225" y="55714"/>
                </a:lnTo>
                <a:lnTo>
                  <a:pt x="6929" y="93049"/>
                </a:lnTo>
                <a:lnTo>
                  <a:pt x="0" y="136017"/>
                </a:lnTo>
                <a:lnTo>
                  <a:pt x="0" y="679576"/>
                </a:lnTo>
                <a:lnTo>
                  <a:pt x="6929" y="722544"/>
                </a:lnTo>
                <a:lnTo>
                  <a:pt x="26225" y="759879"/>
                </a:lnTo>
                <a:lnTo>
                  <a:pt x="55648" y="789332"/>
                </a:lnTo>
                <a:lnTo>
                  <a:pt x="92958" y="808653"/>
                </a:lnTo>
                <a:lnTo>
                  <a:pt x="135915" y="815594"/>
                </a:lnTo>
                <a:lnTo>
                  <a:pt x="8009508" y="815594"/>
                </a:lnTo>
                <a:lnTo>
                  <a:pt x="8052463" y="808653"/>
                </a:lnTo>
                <a:lnTo>
                  <a:pt x="8089766" y="789332"/>
                </a:lnTo>
                <a:lnTo>
                  <a:pt x="8119182" y="759879"/>
                </a:lnTo>
                <a:lnTo>
                  <a:pt x="8138471" y="722544"/>
                </a:lnTo>
                <a:lnTo>
                  <a:pt x="8145399" y="679576"/>
                </a:lnTo>
                <a:lnTo>
                  <a:pt x="8145399" y="136017"/>
                </a:lnTo>
                <a:lnTo>
                  <a:pt x="8138471" y="93049"/>
                </a:lnTo>
                <a:lnTo>
                  <a:pt x="8119182" y="55714"/>
                </a:lnTo>
                <a:lnTo>
                  <a:pt x="8089766" y="26261"/>
                </a:lnTo>
                <a:lnTo>
                  <a:pt x="8052463" y="6940"/>
                </a:lnTo>
                <a:lnTo>
                  <a:pt x="8009508" y="0"/>
                </a:lnTo>
                <a:close/>
              </a:path>
            </a:pathLst>
          </a:custGeom>
          <a:solidFill>
            <a:srgbClr val="006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0880" y="407035"/>
            <a:ext cx="637730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-40" dirty="0"/>
              <a:t>Transport Layer </a:t>
            </a:r>
            <a:r>
              <a:rPr sz="3600" spc="-35" dirty="0"/>
              <a:t>Role </a:t>
            </a:r>
            <a:r>
              <a:rPr sz="3600" spc="-10" dirty="0"/>
              <a:t>and</a:t>
            </a:r>
            <a:r>
              <a:rPr sz="3600" spc="295" dirty="0"/>
              <a:t> </a:t>
            </a:r>
            <a:r>
              <a:rPr sz="3600" dirty="0"/>
              <a:t>Services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706119" y="1130268"/>
            <a:ext cx="7348220" cy="192151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246379" indent="-233679">
              <a:lnSpc>
                <a:spcPct val="100000"/>
              </a:lnSpc>
              <a:spcBef>
                <a:spcPts val="800"/>
              </a:spcBef>
              <a:buClr>
                <a:srgbClr val="0083B7"/>
              </a:buClr>
              <a:buFont typeface="Wingdings"/>
              <a:buChar char=""/>
              <a:tabLst>
                <a:tab pos="246379" algn="l"/>
              </a:tabLst>
            </a:pPr>
            <a:r>
              <a:rPr sz="2000" dirty="0">
                <a:latin typeface="Carlito"/>
                <a:cs typeface="Carlito"/>
              </a:rPr>
              <a:t>Transport </a:t>
            </a:r>
            <a:r>
              <a:rPr sz="2000" spc="-10" dirty="0">
                <a:latin typeface="Carlito"/>
                <a:cs typeface="Carlito"/>
              </a:rPr>
              <a:t>layer provides two </a:t>
            </a:r>
            <a:r>
              <a:rPr sz="2000" spc="-25" dirty="0">
                <a:latin typeface="Carlito"/>
                <a:cs typeface="Carlito"/>
              </a:rPr>
              <a:t>types </a:t>
            </a:r>
            <a:r>
              <a:rPr sz="2000" spc="-10" dirty="0">
                <a:latin typeface="Carlito"/>
                <a:cs typeface="Carlito"/>
              </a:rPr>
              <a:t>of</a:t>
            </a:r>
            <a:r>
              <a:rPr sz="2000" spc="225" dirty="0">
                <a:latin typeface="Carlito"/>
                <a:cs typeface="Carlito"/>
              </a:rPr>
              <a:t> </a:t>
            </a:r>
            <a:r>
              <a:rPr sz="2000" spc="5" dirty="0">
                <a:latin typeface="Carlito"/>
                <a:cs typeface="Carlito"/>
              </a:rPr>
              <a:t>services:</a:t>
            </a:r>
            <a:endParaRPr sz="2000" dirty="0">
              <a:latin typeface="Carlito"/>
              <a:cs typeface="Carlito"/>
            </a:endParaRPr>
          </a:p>
          <a:p>
            <a:pPr marL="805180" marR="83820" lvl="1" indent="-457834">
              <a:lnSpc>
                <a:spcPct val="92000"/>
              </a:lnSpc>
              <a:spcBef>
                <a:spcPts val="810"/>
              </a:spcBef>
              <a:buClr>
                <a:srgbClr val="0083B7"/>
              </a:buClr>
              <a:buAutoNum type="arabicPeriod"/>
              <a:tabLst>
                <a:tab pos="805180" algn="l"/>
                <a:tab pos="805815" algn="l"/>
              </a:tabLst>
            </a:pPr>
            <a:r>
              <a:rPr sz="1850" spc="-15" dirty="0">
                <a:latin typeface="Carlito"/>
                <a:cs typeface="Carlito"/>
              </a:rPr>
              <a:t>Connection </a:t>
            </a:r>
            <a:r>
              <a:rPr sz="1850" spc="-20" dirty="0">
                <a:latin typeface="Carlito"/>
                <a:cs typeface="Carlito"/>
              </a:rPr>
              <a:t>Oriented Transmission: </a:t>
            </a:r>
            <a:r>
              <a:rPr sz="1850" dirty="0">
                <a:latin typeface="Carlito"/>
                <a:cs typeface="Carlito"/>
              </a:rPr>
              <a:t>In </a:t>
            </a:r>
            <a:r>
              <a:rPr sz="1850" spc="-10" dirty="0">
                <a:latin typeface="Carlito"/>
                <a:cs typeface="Carlito"/>
              </a:rPr>
              <a:t>this type </a:t>
            </a:r>
            <a:r>
              <a:rPr sz="1850" spc="-15" dirty="0">
                <a:latin typeface="Carlito"/>
                <a:cs typeface="Carlito"/>
              </a:rPr>
              <a:t>of transmission </a:t>
            </a:r>
            <a:r>
              <a:rPr sz="1850" spc="-5" dirty="0">
                <a:latin typeface="Carlito"/>
                <a:cs typeface="Carlito"/>
              </a:rPr>
              <a:t>the  </a:t>
            </a:r>
            <a:r>
              <a:rPr sz="1850" spc="-25" dirty="0">
                <a:latin typeface="Carlito"/>
                <a:cs typeface="Carlito"/>
              </a:rPr>
              <a:t>receiving</a:t>
            </a:r>
            <a:r>
              <a:rPr sz="1850" spc="-5" dirty="0">
                <a:latin typeface="Carlito"/>
                <a:cs typeface="Carlito"/>
              </a:rPr>
              <a:t> </a:t>
            </a:r>
            <a:r>
              <a:rPr sz="1850" spc="-20" dirty="0">
                <a:latin typeface="Carlito"/>
                <a:cs typeface="Carlito"/>
              </a:rPr>
              <a:t>device</a:t>
            </a:r>
            <a:r>
              <a:rPr sz="1850" spc="-45" dirty="0">
                <a:latin typeface="Carlito"/>
                <a:cs typeface="Carlito"/>
              </a:rPr>
              <a:t> </a:t>
            </a:r>
            <a:r>
              <a:rPr sz="1850" spc="-20" dirty="0">
                <a:latin typeface="Carlito"/>
                <a:cs typeface="Carlito"/>
              </a:rPr>
              <a:t>sends</a:t>
            </a:r>
            <a:r>
              <a:rPr sz="1850" spc="-10" dirty="0">
                <a:latin typeface="Carlito"/>
                <a:cs typeface="Carlito"/>
              </a:rPr>
              <a:t> </a:t>
            </a:r>
            <a:r>
              <a:rPr sz="1850" spc="-5" dirty="0">
                <a:latin typeface="Carlito"/>
                <a:cs typeface="Carlito"/>
              </a:rPr>
              <a:t>an</a:t>
            </a:r>
            <a:r>
              <a:rPr sz="1850" spc="-20" dirty="0">
                <a:latin typeface="Carlito"/>
                <a:cs typeface="Carlito"/>
              </a:rPr>
              <a:t> </a:t>
            </a:r>
            <a:r>
              <a:rPr sz="1850" spc="-25" dirty="0">
                <a:latin typeface="Carlito"/>
                <a:cs typeface="Carlito"/>
              </a:rPr>
              <a:t>acknowledgment</a:t>
            </a:r>
            <a:r>
              <a:rPr sz="1850" spc="-75" dirty="0">
                <a:latin typeface="Carlito"/>
                <a:cs typeface="Carlito"/>
              </a:rPr>
              <a:t> </a:t>
            </a:r>
            <a:r>
              <a:rPr sz="1850" spc="-5" dirty="0">
                <a:latin typeface="Carlito"/>
                <a:cs typeface="Carlito"/>
              </a:rPr>
              <a:t>back</a:t>
            </a:r>
            <a:r>
              <a:rPr sz="1850" spc="-130" dirty="0">
                <a:latin typeface="Carlito"/>
                <a:cs typeface="Carlito"/>
              </a:rPr>
              <a:t> </a:t>
            </a:r>
            <a:r>
              <a:rPr sz="1850" spc="5" dirty="0">
                <a:latin typeface="Carlito"/>
                <a:cs typeface="Carlito"/>
              </a:rPr>
              <a:t>to</a:t>
            </a:r>
            <a:r>
              <a:rPr sz="1850" spc="-25" dirty="0">
                <a:latin typeface="Carlito"/>
                <a:cs typeface="Carlito"/>
              </a:rPr>
              <a:t> </a:t>
            </a:r>
            <a:r>
              <a:rPr sz="1850" spc="-5" dirty="0">
                <a:latin typeface="Carlito"/>
                <a:cs typeface="Carlito"/>
              </a:rPr>
              <a:t>the</a:t>
            </a:r>
            <a:r>
              <a:rPr sz="1850" spc="-50" dirty="0">
                <a:latin typeface="Carlito"/>
                <a:cs typeface="Carlito"/>
              </a:rPr>
              <a:t> </a:t>
            </a:r>
            <a:r>
              <a:rPr sz="1850" spc="-10" dirty="0">
                <a:latin typeface="Carlito"/>
                <a:cs typeface="Carlito"/>
              </a:rPr>
              <a:t>source</a:t>
            </a:r>
            <a:r>
              <a:rPr sz="1850" spc="-125" dirty="0">
                <a:latin typeface="Carlito"/>
                <a:cs typeface="Carlito"/>
              </a:rPr>
              <a:t> </a:t>
            </a:r>
            <a:r>
              <a:rPr sz="1850" spc="-10" dirty="0">
                <a:latin typeface="Carlito"/>
                <a:cs typeface="Carlito"/>
              </a:rPr>
              <a:t>after</a:t>
            </a:r>
            <a:r>
              <a:rPr sz="1850" spc="-95" dirty="0">
                <a:latin typeface="Carlito"/>
                <a:cs typeface="Carlito"/>
              </a:rPr>
              <a:t> </a:t>
            </a:r>
            <a:r>
              <a:rPr sz="1850" spc="-5" dirty="0">
                <a:latin typeface="Carlito"/>
                <a:cs typeface="Carlito"/>
              </a:rPr>
              <a:t>a  </a:t>
            </a:r>
            <a:r>
              <a:rPr sz="1850" spc="-20" dirty="0">
                <a:latin typeface="Carlito"/>
                <a:cs typeface="Carlito"/>
              </a:rPr>
              <a:t>packet </a:t>
            </a:r>
            <a:r>
              <a:rPr sz="1850" spc="-15" dirty="0">
                <a:latin typeface="Carlito"/>
                <a:cs typeface="Carlito"/>
              </a:rPr>
              <a:t>or </a:t>
            </a:r>
            <a:r>
              <a:rPr sz="1850" spc="-10" dirty="0">
                <a:latin typeface="Carlito"/>
                <a:cs typeface="Carlito"/>
              </a:rPr>
              <a:t>group </a:t>
            </a:r>
            <a:r>
              <a:rPr sz="1850" spc="-15" dirty="0">
                <a:latin typeface="Carlito"/>
                <a:cs typeface="Carlito"/>
              </a:rPr>
              <a:t>of </a:t>
            </a:r>
            <a:r>
              <a:rPr sz="1850" spc="-20" dirty="0">
                <a:latin typeface="Carlito"/>
                <a:cs typeface="Carlito"/>
              </a:rPr>
              <a:t>packet </a:t>
            </a:r>
            <a:r>
              <a:rPr sz="1850" spc="-15" dirty="0">
                <a:latin typeface="Carlito"/>
                <a:cs typeface="Carlito"/>
              </a:rPr>
              <a:t>is </a:t>
            </a:r>
            <a:r>
              <a:rPr sz="1850" spc="-25" dirty="0">
                <a:latin typeface="Carlito"/>
                <a:cs typeface="Carlito"/>
              </a:rPr>
              <a:t>received </a:t>
            </a:r>
            <a:r>
              <a:rPr sz="1850" spc="-10" dirty="0">
                <a:latin typeface="Wingdings"/>
                <a:cs typeface="Wingdings"/>
              </a:rPr>
              <a:t></a:t>
            </a:r>
            <a:r>
              <a:rPr sz="1850" spc="-10" dirty="0">
                <a:latin typeface="Times New Roman"/>
                <a:cs typeface="Times New Roman"/>
              </a:rPr>
              <a:t> </a:t>
            </a:r>
            <a:r>
              <a:rPr sz="1850" spc="-20" dirty="0">
                <a:latin typeface="Carlito"/>
                <a:cs typeface="Carlito"/>
              </a:rPr>
              <a:t>TCP</a:t>
            </a:r>
            <a:r>
              <a:rPr sz="1850" spc="-245" dirty="0">
                <a:latin typeface="Carlito"/>
                <a:cs typeface="Carlito"/>
              </a:rPr>
              <a:t> </a:t>
            </a:r>
            <a:r>
              <a:rPr sz="1850" spc="-10" dirty="0">
                <a:latin typeface="Carlito"/>
                <a:cs typeface="Carlito"/>
              </a:rPr>
              <a:t>(Right)</a:t>
            </a:r>
            <a:endParaRPr sz="1850" dirty="0">
              <a:latin typeface="Carlito"/>
              <a:cs typeface="Carlito"/>
            </a:endParaRPr>
          </a:p>
          <a:p>
            <a:pPr marL="805180" marR="5080" lvl="1" indent="-457834">
              <a:lnSpc>
                <a:spcPts val="2080"/>
              </a:lnSpc>
              <a:spcBef>
                <a:spcPts val="770"/>
              </a:spcBef>
              <a:buClr>
                <a:srgbClr val="0083B7"/>
              </a:buClr>
              <a:buAutoNum type="arabicPeriod"/>
              <a:tabLst>
                <a:tab pos="805180" algn="l"/>
                <a:tab pos="805815" algn="l"/>
              </a:tabLst>
            </a:pPr>
            <a:r>
              <a:rPr sz="1850" spc="-20" dirty="0">
                <a:latin typeface="Carlito"/>
                <a:cs typeface="Carlito"/>
              </a:rPr>
              <a:t>Connectionless Transmission: </a:t>
            </a:r>
            <a:r>
              <a:rPr sz="1850" dirty="0">
                <a:latin typeface="Carlito"/>
                <a:cs typeface="Carlito"/>
              </a:rPr>
              <a:t>In </a:t>
            </a:r>
            <a:r>
              <a:rPr sz="1850" spc="-10" dirty="0">
                <a:latin typeface="Carlito"/>
                <a:cs typeface="Carlito"/>
              </a:rPr>
              <a:t>this type </a:t>
            </a:r>
            <a:r>
              <a:rPr sz="1850" spc="-15" dirty="0">
                <a:latin typeface="Carlito"/>
                <a:cs typeface="Carlito"/>
              </a:rPr>
              <a:t>of transmission </a:t>
            </a:r>
            <a:r>
              <a:rPr sz="1850" spc="-5" dirty="0">
                <a:latin typeface="Carlito"/>
                <a:cs typeface="Carlito"/>
              </a:rPr>
              <a:t>the </a:t>
            </a:r>
            <a:r>
              <a:rPr sz="1850" spc="-25" dirty="0">
                <a:latin typeface="Carlito"/>
                <a:cs typeface="Carlito"/>
              </a:rPr>
              <a:t>receiver  </a:t>
            </a:r>
            <a:r>
              <a:rPr sz="1850" spc="-20" dirty="0">
                <a:latin typeface="Carlito"/>
                <a:cs typeface="Carlito"/>
              </a:rPr>
              <a:t>does </a:t>
            </a:r>
            <a:r>
              <a:rPr sz="1850" spc="-15" dirty="0">
                <a:latin typeface="Carlito"/>
                <a:cs typeface="Carlito"/>
              </a:rPr>
              <a:t>not </a:t>
            </a:r>
            <a:r>
              <a:rPr sz="1850" spc="-20" dirty="0">
                <a:latin typeface="Carlito"/>
                <a:cs typeface="Carlito"/>
              </a:rPr>
              <a:t>acknowledge receipt </a:t>
            </a:r>
            <a:r>
              <a:rPr sz="1850" spc="-15" dirty="0">
                <a:latin typeface="Carlito"/>
                <a:cs typeface="Carlito"/>
              </a:rPr>
              <a:t>of </a:t>
            </a:r>
            <a:r>
              <a:rPr sz="1850" spc="-5" dirty="0">
                <a:latin typeface="Carlito"/>
                <a:cs typeface="Carlito"/>
              </a:rPr>
              <a:t>a </a:t>
            </a:r>
            <a:r>
              <a:rPr sz="1850" spc="-20" dirty="0">
                <a:latin typeface="Carlito"/>
                <a:cs typeface="Carlito"/>
              </a:rPr>
              <a:t>packet </a:t>
            </a:r>
            <a:r>
              <a:rPr sz="1850" spc="-10" dirty="0">
                <a:latin typeface="Wingdings"/>
                <a:cs typeface="Wingdings"/>
              </a:rPr>
              <a:t></a:t>
            </a:r>
            <a:r>
              <a:rPr sz="1850" spc="-10" dirty="0">
                <a:latin typeface="Times New Roman"/>
                <a:cs typeface="Times New Roman"/>
              </a:rPr>
              <a:t> </a:t>
            </a:r>
            <a:r>
              <a:rPr sz="1850" spc="-5" dirty="0">
                <a:latin typeface="Carlito"/>
                <a:cs typeface="Carlito"/>
              </a:rPr>
              <a:t>UDP</a:t>
            </a:r>
            <a:r>
              <a:rPr sz="1850" spc="-315" dirty="0">
                <a:latin typeface="Carlito"/>
                <a:cs typeface="Carlito"/>
              </a:rPr>
              <a:t> </a:t>
            </a:r>
            <a:r>
              <a:rPr sz="1850" spc="-5" dirty="0">
                <a:latin typeface="Carlito"/>
                <a:cs typeface="Carlito"/>
              </a:rPr>
              <a:t>(Left)</a:t>
            </a:r>
            <a:endParaRPr sz="1850" dirty="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54182" y="3199701"/>
            <a:ext cx="8145780" cy="35757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316102"/>
            <a:ext cx="8145780" cy="815975"/>
          </a:xfrm>
          <a:custGeom>
            <a:avLst/>
            <a:gdLst/>
            <a:ahLst/>
            <a:cxnLst/>
            <a:rect l="l" t="t" r="r" b="b"/>
            <a:pathLst>
              <a:path w="8145780" h="815975">
                <a:moveTo>
                  <a:pt x="8009508" y="0"/>
                </a:moveTo>
                <a:lnTo>
                  <a:pt x="135915" y="0"/>
                </a:lnTo>
                <a:lnTo>
                  <a:pt x="92958" y="6940"/>
                </a:lnTo>
                <a:lnTo>
                  <a:pt x="55648" y="26261"/>
                </a:lnTo>
                <a:lnTo>
                  <a:pt x="26225" y="55714"/>
                </a:lnTo>
                <a:lnTo>
                  <a:pt x="6929" y="93049"/>
                </a:lnTo>
                <a:lnTo>
                  <a:pt x="0" y="136017"/>
                </a:lnTo>
                <a:lnTo>
                  <a:pt x="0" y="679576"/>
                </a:lnTo>
                <a:lnTo>
                  <a:pt x="6929" y="722544"/>
                </a:lnTo>
                <a:lnTo>
                  <a:pt x="26225" y="759879"/>
                </a:lnTo>
                <a:lnTo>
                  <a:pt x="55648" y="789332"/>
                </a:lnTo>
                <a:lnTo>
                  <a:pt x="92958" y="808653"/>
                </a:lnTo>
                <a:lnTo>
                  <a:pt x="135915" y="815594"/>
                </a:lnTo>
                <a:lnTo>
                  <a:pt x="8009508" y="815594"/>
                </a:lnTo>
                <a:lnTo>
                  <a:pt x="8052463" y="808653"/>
                </a:lnTo>
                <a:lnTo>
                  <a:pt x="8089766" y="789332"/>
                </a:lnTo>
                <a:lnTo>
                  <a:pt x="8119182" y="759879"/>
                </a:lnTo>
                <a:lnTo>
                  <a:pt x="8138471" y="722544"/>
                </a:lnTo>
                <a:lnTo>
                  <a:pt x="8145399" y="679576"/>
                </a:lnTo>
                <a:lnTo>
                  <a:pt x="8145399" y="136017"/>
                </a:lnTo>
                <a:lnTo>
                  <a:pt x="8138471" y="93049"/>
                </a:lnTo>
                <a:lnTo>
                  <a:pt x="8119182" y="55714"/>
                </a:lnTo>
                <a:lnTo>
                  <a:pt x="8089766" y="26261"/>
                </a:lnTo>
                <a:lnTo>
                  <a:pt x="8052463" y="6940"/>
                </a:lnTo>
                <a:lnTo>
                  <a:pt x="8009508" y="0"/>
                </a:lnTo>
                <a:close/>
              </a:path>
            </a:pathLst>
          </a:custGeom>
          <a:solidFill>
            <a:srgbClr val="006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0880" y="407035"/>
            <a:ext cx="637730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-40" dirty="0"/>
              <a:t>Transport Layer </a:t>
            </a:r>
            <a:r>
              <a:rPr sz="3600" spc="-35" dirty="0"/>
              <a:t>Role </a:t>
            </a:r>
            <a:r>
              <a:rPr sz="3600" spc="-10" dirty="0"/>
              <a:t>and</a:t>
            </a:r>
            <a:r>
              <a:rPr sz="3600" spc="295" dirty="0"/>
              <a:t> </a:t>
            </a:r>
            <a:r>
              <a:rPr sz="3600" dirty="0"/>
              <a:t>Services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765492" y="1233741"/>
            <a:ext cx="45491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8140" indent="-346075">
              <a:lnSpc>
                <a:spcPct val="100000"/>
              </a:lnSpc>
              <a:spcBef>
                <a:spcPts val="100"/>
              </a:spcBef>
              <a:buClr>
                <a:srgbClr val="0083B7"/>
              </a:buClr>
              <a:buFont typeface="Wingdings"/>
              <a:buChar char=""/>
              <a:tabLst>
                <a:tab pos="358140" algn="l"/>
                <a:tab pos="358775" algn="l"/>
              </a:tabLst>
            </a:pPr>
            <a:r>
              <a:rPr sz="2400" spc="-15" dirty="0">
                <a:latin typeface="Carlito"/>
                <a:cs typeface="Carlito"/>
              </a:rPr>
              <a:t>Why </a:t>
            </a:r>
            <a:r>
              <a:rPr sz="2400" spc="5" dirty="0">
                <a:latin typeface="Carlito"/>
                <a:cs typeface="Carlito"/>
              </a:rPr>
              <a:t>do </a:t>
            </a:r>
            <a:r>
              <a:rPr sz="2400" spc="-20" dirty="0">
                <a:latin typeface="Carlito"/>
                <a:cs typeface="Carlito"/>
              </a:rPr>
              <a:t>we </a:t>
            </a:r>
            <a:r>
              <a:rPr sz="2400" spc="5" dirty="0">
                <a:latin typeface="Carlito"/>
                <a:cs typeface="Carlito"/>
              </a:rPr>
              <a:t>need </a:t>
            </a:r>
            <a:r>
              <a:rPr sz="2400" spc="-35" dirty="0">
                <a:latin typeface="Carlito"/>
                <a:cs typeface="Carlito"/>
              </a:rPr>
              <a:t>TCP/UDP </a:t>
            </a:r>
            <a:r>
              <a:rPr sz="2400" spc="-5" dirty="0">
                <a:latin typeface="Carlito"/>
                <a:cs typeface="Carlito"/>
              </a:rPr>
              <a:t>ports</a:t>
            </a:r>
            <a:r>
              <a:rPr sz="2400" spc="-4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?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38817" y="1799503"/>
            <a:ext cx="8194019" cy="44826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316102"/>
            <a:ext cx="8145780" cy="815975"/>
          </a:xfrm>
          <a:custGeom>
            <a:avLst/>
            <a:gdLst/>
            <a:ahLst/>
            <a:cxnLst/>
            <a:rect l="l" t="t" r="r" b="b"/>
            <a:pathLst>
              <a:path w="8145780" h="815975">
                <a:moveTo>
                  <a:pt x="8009508" y="0"/>
                </a:moveTo>
                <a:lnTo>
                  <a:pt x="135915" y="0"/>
                </a:lnTo>
                <a:lnTo>
                  <a:pt x="92958" y="6940"/>
                </a:lnTo>
                <a:lnTo>
                  <a:pt x="55648" y="26261"/>
                </a:lnTo>
                <a:lnTo>
                  <a:pt x="26225" y="55714"/>
                </a:lnTo>
                <a:lnTo>
                  <a:pt x="6929" y="93049"/>
                </a:lnTo>
                <a:lnTo>
                  <a:pt x="0" y="136017"/>
                </a:lnTo>
                <a:lnTo>
                  <a:pt x="0" y="679576"/>
                </a:lnTo>
                <a:lnTo>
                  <a:pt x="6929" y="722544"/>
                </a:lnTo>
                <a:lnTo>
                  <a:pt x="26225" y="759879"/>
                </a:lnTo>
                <a:lnTo>
                  <a:pt x="55648" y="789332"/>
                </a:lnTo>
                <a:lnTo>
                  <a:pt x="92958" y="808653"/>
                </a:lnTo>
                <a:lnTo>
                  <a:pt x="135915" y="815594"/>
                </a:lnTo>
                <a:lnTo>
                  <a:pt x="8009508" y="815594"/>
                </a:lnTo>
                <a:lnTo>
                  <a:pt x="8052463" y="808653"/>
                </a:lnTo>
                <a:lnTo>
                  <a:pt x="8089766" y="789332"/>
                </a:lnTo>
                <a:lnTo>
                  <a:pt x="8119182" y="759879"/>
                </a:lnTo>
                <a:lnTo>
                  <a:pt x="8138471" y="722544"/>
                </a:lnTo>
                <a:lnTo>
                  <a:pt x="8145399" y="679576"/>
                </a:lnTo>
                <a:lnTo>
                  <a:pt x="8145399" y="136017"/>
                </a:lnTo>
                <a:lnTo>
                  <a:pt x="8138471" y="93049"/>
                </a:lnTo>
                <a:lnTo>
                  <a:pt x="8119182" y="55714"/>
                </a:lnTo>
                <a:lnTo>
                  <a:pt x="8089766" y="26261"/>
                </a:lnTo>
                <a:lnTo>
                  <a:pt x="8052463" y="6940"/>
                </a:lnTo>
                <a:lnTo>
                  <a:pt x="8009508" y="0"/>
                </a:lnTo>
                <a:close/>
              </a:path>
            </a:pathLst>
          </a:custGeom>
          <a:solidFill>
            <a:srgbClr val="006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0880" y="407035"/>
            <a:ext cx="637730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-40" dirty="0"/>
              <a:t>Transport Layer </a:t>
            </a:r>
            <a:r>
              <a:rPr sz="3600" spc="-35" dirty="0"/>
              <a:t>Role </a:t>
            </a:r>
            <a:r>
              <a:rPr sz="3600" spc="-10" dirty="0"/>
              <a:t>and</a:t>
            </a:r>
            <a:r>
              <a:rPr sz="3600" spc="295" dirty="0"/>
              <a:t> </a:t>
            </a:r>
            <a:r>
              <a:rPr sz="3600" dirty="0"/>
              <a:t>Services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765492" y="1233741"/>
            <a:ext cx="32480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8140" indent="-346075">
              <a:lnSpc>
                <a:spcPct val="100000"/>
              </a:lnSpc>
              <a:spcBef>
                <a:spcPts val="100"/>
              </a:spcBef>
              <a:buClr>
                <a:srgbClr val="0083B7"/>
              </a:buClr>
              <a:buFont typeface="Wingdings"/>
              <a:buChar char=""/>
              <a:tabLst>
                <a:tab pos="358140" algn="l"/>
                <a:tab pos="358775" algn="l"/>
              </a:tabLst>
            </a:pPr>
            <a:r>
              <a:rPr sz="2400" spc="-10" dirty="0">
                <a:latin typeface="Carlito"/>
                <a:cs typeface="Carlito"/>
              </a:rPr>
              <a:t>Example </a:t>
            </a:r>
            <a:r>
              <a:rPr sz="2400" spc="5" dirty="0">
                <a:latin typeface="Carlito"/>
                <a:cs typeface="Carlito"/>
              </a:rPr>
              <a:t>of </a:t>
            </a:r>
            <a:r>
              <a:rPr sz="2400" spc="-5" dirty="0">
                <a:latin typeface="Carlito"/>
                <a:cs typeface="Carlito"/>
              </a:rPr>
              <a:t>ports</a:t>
            </a:r>
            <a:r>
              <a:rPr sz="2400" spc="-60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usage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0490" y="1727200"/>
            <a:ext cx="8991600" cy="48935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316102"/>
            <a:ext cx="8145780" cy="815975"/>
          </a:xfrm>
          <a:custGeom>
            <a:avLst/>
            <a:gdLst/>
            <a:ahLst/>
            <a:cxnLst/>
            <a:rect l="l" t="t" r="r" b="b"/>
            <a:pathLst>
              <a:path w="8145780" h="815975">
                <a:moveTo>
                  <a:pt x="8009508" y="0"/>
                </a:moveTo>
                <a:lnTo>
                  <a:pt x="135915" y="0"/>
                </a:lnTo>
                <a:lnTo>
                  <a:pt x="92958" y="6940"/>
                </a:lnTo>
                <a:lnTo>
                  <a:pt x="55648" y="26261"/>
                </a:lnTo>
                <a:lnTo>
                  <a:pt x="26225" y="55714"/>
                </a:lnTo>
                <a:lnTo>
                  <a:pt x="6929" y="93049"/>
                </a:lnTo>
                <a:lnTo>
                  <a:pt x="0" y="136017"/>
                </a:lnTo>
                <a:lnTo>
                  <a:pt x="0" y="679576"/>
                </a:lnTo>
                <a:lnTo>
                  <a:pt x="6929" y="722544"/>
                </a:lnTo>
                <a:lnTo>
                  <a:pt x="26225" y="759879"/>
                </a:lnTo>
                <a:lnTo>
                  <a:pt x="55648" y="789332"/>
                </a:lnTo>
                <a:lnTo>
                  <a:pt x="92958" y="808653"/>
                </a:lnTo>
                <a:lnTo>
                  <a:pt x="135915" y="815594"/>
                </a:lnTo>
                <a:lnTo>
                  <a:pt x="8009508" y="815594"/>
                </a:lnTo>
                <a:lnTo>
                  <a:pt x="8052463" y="808653"/>
                </a:lnTo>
                <a:lnTo>
                  <a:pt x="8089766" y="789332"/>
                </a:lnTo>
                <a:lnTo>
                  <a:pt x="8119182" y="759879"/>
                </a:lnTo>
                <a:lnTo>
                  <a:pt x="8138471" y="722544"/>
                </a:lnTo>
                <a:lnTo>
                  <a:pt x="8145399" y="679576"/>
                </a:lnTo>
                <a:lnTo>
                  <a:pt x="8145399" y="136017"/>
                </a:lnTo>
                <a:lnTo>
                  <a:pt x="8138471" y="93049"/>
                </a:lnTo>
                <a:lnTo>
                  <a:pt x="8119182" y="55714"/>
                </a:lnTo>
                <a:lnTo>
                  <a:pt x="8089766" y="26261"/>
                </a:lnTo>
                <a:lnTo>
                  <a:pt x="8052463" y="6940"/>
                </a:lnTo>
                <a:lnTo>
                  <a:pt x="8009508" y="0"/>
                </a:lnTo>
                <a:close/>
              </a:path>
            </a:pathLst>
          </a:custGeom>
          <a:solidFill>
            <a:srgbClr val="006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0880" y="407035"/>
            <a:ext cx="637730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-40" dirty="0"/>
              <a:t>Transport Layer </a:t>
            </a:r>
            <a:r>
              <a:rPr sz="3600" spc="-35" dirty="0"/>
              <a:t>Role </a:t>
            </a:r>
            <a:r>
              <a:rPr sz="3600" spc="-10" dirty="0"/>
              <a:t>and</a:t>
            </a:r>
            <a:r>
              <a:rPr sz="3600" spc="295" dirty="0"/>
              <a:t> </a:t>
            </a:r>
            <a:r>
              <a:rPr sz="3600" dirty="0"/>
              <a:t>Services</a:t>
            </a:r>
            <a:endParaRPr sz="3600"/>
          </a:p>
        </p:txBody>
      </p:sp>
      <p:sp>
        <p:nvSpPr>
          <p:cNvPr id="4" name="object 4"/>
          <p:cNvSpPr/>
          <p:nvPr/>
        </p:nvSpPr>
        <p:spPr>
          <a:xfrm>
            <a:off x="262299" y="1524000"/>
            <a:ext cx="8619401" cy="5017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316102"/>
            <a:ext cx="8145780" cy="815975"/>
          </a:xfrm>
          <a:custGeom>
            <a:avLst/>
            <a:gdLst/>
            <a:ahLst/>
            <a:cxnLst/>
            <a:rect l="l" t="t" r="r" b="b"/>
            <a:pathLst>
              <a:path w="8145780" h="815975">
                <a:moveTo>
                  <a:pt x="8009508" y="0"/>
                </a:moveTo>
                <a:lnTo>
                  <a:pt x="135915" y="0"/>
                </a:lnTo>
                <a:lnTo>
                  <a:pt x="92958" y="6940"/>
                </a:lnTo>
                <a:lnTo>
                  <a:pt x="55648" y="26261"/>
                </a:lnTo>
                <a:lnTo>
                  <a:pt x="26225" y="55714"/>
                </a:lnTo>
                <a:lnTo>
                  <a:pt x="6929" y="93049"/>
                </a:lnTo>
                <a:lnTo>
                  <a:pt x="0" y="136017"/>
                </a:lnTo>
                <a:lnTo>
                  <a:pt x="0" y="679576"/>
                </a:lnTo>
                <a:lnTo>
                  <a:pt x="6929" y="722544"/>
                </a:lnTo>
                <a:lnTo>
                  <a:pt x="26225" y="759879"/>
                </a:lnTo>
                <a:lnTo>
                  <a:pt x="55648" y="789332"/>
                </a:lnTo>
                <a:lnTo>
                  <a:pt x="92958" y="808653"/>
                </a:lnTo>
                <a:lnTo>
                  <a:pt x="135915" y="815594"/>
                </a:lnTo>
                <a:lnTo>
                  <a:pt x="8009508" y="815594"/>
                </a:lnTo>
                <a:lnTo>
                  <a:pt x="8052463" y="808653"/>
                </a:lnTo>
                <a:lnTo>
                  <a:pt x="8089766" y="789332"/>
                </a:lnTo>
                <a:lnTo>
                  <a:pt x="8119182" y="759879"/>
                </a:lnTo>
                <a:lnTo>
                  <a:pt x="8138471" y="722544"/>
                </a:lnTo>
                <a:lnTo>
                  <a:pt x="8145399" y="679576"/>
                </a:lnTo>
                <a:lnTo>
                  <a:pt x="8145399" y="136017"/>
                </a:lnTo>
                <a:lnTo>
                  <a:pt x="8138471" y="93049"/>
                </a:lnTo>
                <a:lnTo>
                  <a:pt x="8119182" y="55714"/>
                </a:lnTo>
                <a:lnTo>
                  <a:pt x="8089766" y="26261"/>
                </a:lnTo>
                <a:lnTo>
                  <a:pt x="8052463" y="6940"/>
                </a:lnTo>
                <a:lnTo>
                  <a:pt x="8009508" y="0"/>
                </a:lnTo>
                <a:close/>
              </a:path>
            </a:pathLst>
          </a:custGeom>
          <a:solidFill>
            <a:srgbClr val="006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0880" y="407035"/>
            <a:ext cx="597471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-40" dirty="0"/>
              <a:t>Transport Layer </a:t>
            </a:r>
            <a:r>
              <a:rPr sz="3600" dirty="0"/>
              <a:t>-</a:t>
            </a:r>
            <a:r>
              <a:rPr sz="3600" spc="155" dirty="0"/>
              <a:t> </a:t>
            </a:r>
            <a:r>
              <a:rPr sz="3600" dirty="0"/>
              <a:t>Segmentation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725804" y="1510982"/>
            <a:ext cx="7953375" cy="4478727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246379" marR="5080" indent="-234315">
              <a:lnSpc>
                <a:spcPct val="96800"/>
              </a:lnSpc>
              <a:spcBef>
                <a:spcPts val="195"/>
              </a:spcBef>
              <a:buClr>
                <a:srgbClr val="0083B7"/>
              </a:buClr>
              <a:buFont typeface="Wingdings"/>
              <a:buChar char=""/>
              <a:tabLst>
                <a:tab pos="247015" algn="l"/>
              </a:tabLst>
            </a:pPr>
            <a:r>
              <a:rPr sz="2400" dirty="0">
                <a:latin typeface="Carlito"/>
                <a:cs typeface="Carlito"/>
              </a:rPr>
              <a:t>Segmentation </a:t>
            </a:r>
            <a:r>
              <a:rPr sz="2400" spc="-5" dirty="0">
                <a:latin typeface="Carlito"/>
                <a:cs typeface="Carlito"/>
              </a:rPr>
              <a:t>and </a:t>
            </a:r>
            <a:r>
              <a:rPr sz="2400" spc="5" dirty="0">
                <a:latin typeface="Carlito"/>
                <a:cs typeface="Carlito"/>
              </a:rPr>
              <a:t>Reassembly: </a:t>
            </a:r>
            <a:r>
              <a:rPr sz="2000" spc="-10" dirty="0">
                <a:latin typeface="Carlito"/>
                <a:cs typeface="Carlito"/>
              </a:rPr>
              <a:t>Divide </a:t>
            </a:r>
            <a:r>
              <a:rPr sz="2000" spc="-15" dirty="0">
                <a:latin typeface="Carlito"/>
                <a:cs typeface="Carlito"/>
              </a:rPr>
              <a:t>the </a:t>
            </a:r>
            <a:r>
              <a:rPr sz="2000" dirty="0">
                <a:latin typeface="Carlito"/>
                <a:cs typeface="Carlito"/>
              </a:rPr>
              <a:t>message </a:t>
            </a:r>
            <a:r>
              <a:rPr sz="2000" spc="-10" dirty="0">
                <a:latin typeface="Carlito"/>
                <a:cs typeface="Carlito"/>
              </a:rPr>
              <a:t>received </a:t>
            </a:r>
            <a:r>
              <a:rPr sz="2000" spc="5" dirty="0">
                <a:latin typeface="Carlito"/>
                <a:cs typeface="Carlito"/>
              </a:rPr>
              <a:t>from  </a:t>
            </a:r>
            <a:r>
              <a:rPr sz="2000" spc="-10" dirty="0">
                <a:latin typeface="Carlito"/>
                <a:cs typeface="Carlito"/>
              </a:rPr>
              <a:t>Session layer into </a:t>
            </a:r>
            <a:r>
              <a:rPr sz="2000" spc="-20" dirty="0">
                <a:latin typeface="Carlito"/>
                <a:cs typeface="Carlito"/>
              </a:rPr>
              <a:t>Segments </a:t>
            </a:r>
            <a:r>
              <a:rPr sz="2000" dirty="0">
                <a:latin typeface="Carlito"/>
                <a:cs typeface="Carlito"/>
              </a:rPr>
              <a:t>and </a:t>
            </a:r>
            <a:r>
              <a:rPr sz="2000" spc="-10" dirty="0">
                <a:latin typeface="Carlito"/>
                <a:cs typeface="Carlito"/>
              </a:rPr>
              <a:t>number </a:t>
            </a:r>
            <a:r>
              <a:rPr sz="2000" spc="-20" dirty="0">
                <a:latin typeface="Carlito"/>
                <a:cs typeface="Carlito"/>
              </a:rPr>
              <a:t>them </a:t>
            </a:r>
            <a:r>
              <a:rPr sz="2000" spc="-15" dirty="0">
                <a:latin typeface="Carlito"/>
                <a:cs typeface="Carlito"/>
              </a:rPr>
              <a:t>to </a:t>
            </a:r>
            <a:r>
              <a:rPr sz="2000" spc="-5" dirty="0">
                <a:latin typeface="Carlito"/>
                <a:cs typeface="Carlito"/>
              </a:rPr>
              <a:t>make </a:t>
            </a:r>
            <a:r>
              <a:rPr sz="2000" dirty="0">
                <a:latin typeface="Carlito"/>
                <a:cs typeface="Carlito"/>
              </a:rPr>
              <a:t>a </a:t>
            </a:r>
            <a:r>
              <a:rPr sz="2000" spc="-10" dirty="0">
                <a:latin typeface="Carlito"/>
                <a:cs typeface="Carlito"/>
              </a:rPr>
              <a:t>sequence </a:t>
            </a:r>
            <a:r>
              <a:rPr sz="2000" dirty="0">
                <a:latin typeface="Carlito"/>
                <a:cs typeface="Carlito"/>
              </a:rPr>
              <a:t>for  </a:t>
            </a:r>
            <a:r>
              <a:rPr sz="2000" spc="-5" dirty="0">
                <a:latin typeface="Carlito"/>
                <a:cs typeface="Carlito"/>
              </a:rPr>
              <a:t>reassembly </a:t>
            </a:r>
            <a:r>
              <a:rPr sz="2000" dirty="0">
                <a:latin typeface="Carlito"/>
                <a:cs typeface="Carlito"/>
              </a:rPr>
              <a:t>at </a:t>
            </a:r>
            <a:r>
              <a:rPr sz="2000" spc="-15" dirty="0">
                <a:latin typeface="Carlito"/>
                <a:cs typeface="Carlito"/>
              </a:rPr>
              <a:t>the </a:t>
            </a:r>
            <a:r>
              <a:rPr sz="2000" spc="-5" dirty="0">
                <a:latin typeface="Carlito"/>
                <a:cs typeface="Carlito"/>
              </a:rPr>
              <a:t>receiving</a:t>
            </a:r>
            <a:r>
              <a:rPr sz="2000" spc="114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side.</a:t>
            </a:r>
            <a:endParaRPr sz="2000" dirty="0">
              <a:latin typeface="Carlito"/>
              <a:cs typeface="Carlito"/>
            </a:endParaRPr>
          </a:p>
          <a:p>
            <a:pPr marL="246379" indent="-234315">
              <a:lnSpc>
                <a:spcPct val="100000"/>
              </a:lnSpc>
              <a:spcBef>
                <a:spcPts val="1205"/>
              </a:spcBef>
              <a:buClr>
                <a:srgbClr val="0083B7"/>
              </a:buClr>
              <a:buFont typeface="Wingdings"/>
              <a:buChar char=""/>
              <a:tabLst>
                <a:tab pos="247015" algn="l"/>
              </a:tabLst>
            </a:pPr>
            <a:r>
              <a:rPr sz="2400" dirty="0">
                <a:latin typeface="Carlito"/>
                <a:cs typeface="Carlito"/>
              </a:rPr>
              <a:t>Reasons for </a:t>
            </a:r>
            <a:r>
              <a:rPr sz="2400" spc="-5" dirty="0">
                <a:latin typeface="Carlito"/>
                <a:cs typeface="Carlito"/>
              </a:rPr>
              <a:t>data</a:t>
            </a:r>
            <a:r>
              <a:rPr sz="2400" spc="-1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segmentation:</a:t>
            </a:r>
          </a:p>
          <a:p>
            <a:pPr marL="815975" lvl="1" indent="-346075">
              <a:lnSpc>
                <a:spcPct val="100000"/>
              </a:lnSpc>
              <a:spcBef>
                <a:spcPts val="805"/>
              </a:spcBef>
              <a:buClr>
                <a:srgbClr val="0083B7"/>
              </a:buClr>
              <a:buFont typeface="Courier New"/>
              <a:buChar char="o"/>
              <a:tabLst>
                <a:tab pos="816610" algn="l"/>
              </a:tabLst>
            </a:pPr>
            <a:r>
              <a:rPr sz="2000" dirty="0">
                <a:latin typeface="Carlito"/>
                <a:cs typeface="Carlito"/>
              </a:rPr>
              <a:t>Limited </a:t>
            </a:r>
            <a:r>
              <a:rPr sz="2000" spc="-5" dirty="0">
                <a:latin typeface="Carlito"/>
                <a:cs typeface="Carlito"/>
              </a:rPr>
              <a:t>bandwidth: </a:t>
            </a:r>
            <a:r>
              <a:rPr sz="2000" spc="-10" dirty="0">
                <a:latin typeface="Carlito"/>
                <a:cs typeface="Carlito"/>
              </a:rPr>
              <a:t>send segments instead of </a:t>
            </a:r>
            <a:r>
              <a:rPr sz="2000" dirty="0">
                <a:latin typeface="Carlito"/>
                <a:cs typeface="Carlito"/>
              </a:rPr>
              <a:t>whole</a:t>
            </a:r>
            <a:r>
              <a:rPr sz="2000" spc="220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data.</a:t>
            </a:r>
            <a:endParaRPr sz="2000" dirty="0">
              <a:latin typeface="Carlito"/>
              <a:cs typeface="Carlito"/>
            </a:endParaRPr>
          </a:p>
          <a:p>
            <a:pPr marL="815975" marR="44450" lvl="1" indent="-346075">
              <a:lnSpc>
                <a:spcPts val="2240"/>
              </a:lnSpc>
              <a:spcBef>
                <a:spcPts val="935"/>
              </a:spcBef>
              <a:buClr>
                <a:srgbClr val="0083B7"/>
              </a:buClr>
              <a:buFont typeface="Courier New"/>
              <a:buChar char="o"/>
              <a:tabLst>
                <a:tab pos="816610" algn="l"/>
              </a:tabLst>
            </a:pPr>
            <a:r>
              <a:rPr sz="2000" dirty="0">
                <a:latin typeface="Carlito"/>
                <a:cs typeface="Carlito"/>
              </a:rPr>
              <a:t>Error correction: </a:t>
            </a:r>
            <a:r>
              <a:rPr sz="2000" spc="5" dirty="0">
                <a:latin typeface="Carlito"/>
                <a:cs typeface="Carlito"/>
              </a:rPr>
              <a:t>correct </a:t>
            </a:r>
            <a:r>
              <a:rPr sz="2000" spc="-5" dirty="0">
                <a:latin typeface="Carlito"/>
                <a:cs typeface="Carlito"/>
              </a:rPr>
              <a:t>corrupted </a:t>
            </a:r>
            <a:r>
              <a:rPr sz="2000" spc="-10" dirty="0">
                <a:latin typeface="Carlito"/>
                <a:cs typeface="Carlito"/>
              </a:rPr>
              <a:t>segments instead of </a:t>
            </a:r>
            <a:r>
              <a:rPr sz="2000" dirty="0">
                <a:latin typeface="Carlito"/>
                <a:cs typeface="Carlito"/>
              </a:rPr>
              <a:t>correcting  whole</a:t>
            </a:r>
            <a:r>
              <a:rPr sz="2000" spc="-15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data.</a:t>
            </a:r>
            <a:endParaRPr sz="2000" dirty="0">
              <a:latin typeface="Carlito"/>
              <a:cs typeface="Carlito"/>
            </a:endParaRPr>
          </a:p>
          <a:p>
            <a:pPr marL="815975" marR="151130" lvl="1" indent="-346075">
              <a:lnSpc>
                <a:spcPct val="95100"/>
              </a:lnSpc>
              <a:spcBef>
                <a:spcPts val="795"/>
              </a:spcBef>
              <a:buClr>
                <a:srgbClr val="0083B7"/>
              </a:buClr>
              <a:buFont typeface="Courier New"/>
              <a:buChar char="o"/>
              <a:tabLst>
                <a:tab pos="816610" algn="l"/>
              </a:tabLst>
            </a:pPr>
            <a:r>
              <a:rPr sz="2000" spc="-5" dirty="0">
                <a:latin typeface="Carlito"/>
                <a:cs typeface="Carlito"/>
              </a:rPr>
              <a:t>Multiple </a:t>
            </a:r>
            <a:r>
              <a:rPr sz="2000" spc="-10" dirty="0">
                <a:latin typeface="Carlito"/>
                <a:cs typeface="Carlito"/>
              </a:rPr>
              <a:t>path: send </a:t>
            </a:r>
            <a:r>
              <a:rPr sz="2000" dirty="0">
                <a:latin typeface="Carlito"/>
                <a:cs typeface="Carlito"/>
              </a:rPr>
              <a:t>a </a:t>
            </a:r>
            <a:r>
              <a:rPr sz="2000" spc="-10" dirty="0">
                <a:latin typeface="Carlito"/>
                <a:cs typeface="Carlito"/>
              </a:rPr>
              <a:t>segment </a:t>
            </a:r>
            <a:r>
              <a:rPr sz="2000" dirty="0">
                <a:latin typeface="Carlito"/>
                <a:cs typeface="Carlito"/>
              </a:rPr>
              <a:t>using a </a:t>
            </a:r>
            <a:r>
              <a:rPr sz="2000" spc="-10" dirty="0">
                <a:latin typeface="Carlito"/>
                <a:cs typeface="Carlito"/>
              </a:rPr>
              <a:t>path </a:t>
            </a:r>
            <a:r>
              <a:rPr sz="2000" dirty="0">
                <a:latin typeface="Carlito"/>
                <a:cs typeface="Carlito"/>
              </a:rPr>
              <a:t>and </a:t>
            </a:r>
            <a:r>
              <a:rPr sz="2000" spc="-15" dirty="0">
                <a:latin typeface="Carlito"/>
                <a:cs typeface="Carlito"/>
              </a:rPr>
              <a:t>another </a:t>
            </a:r>
            <a:r>
              <a:rPr sz="2000" spc="-10" dirty="0">
                <a:latin typeface="Carlito"/>
                <a:cs typeface="Carlito"/>
              </a:rPr>
              <a:t>segment  </a:t>
            </a:r>
            <a:r>
              <a:rPr sz="2000" dirty="0">
                <a:latin typeface="Carlito"/>
                <a:cs typeface="Carlito"/>
              </a:rPr>
              <a:t>using </a:t>
            </a:r>
            <a:r>
              <a:rPr sz="2000" spc="-15" dirty="0">
                <a:latin typeface="Carlito"/>
                <a:cs typeface="Carlito"/>
              </a:rPr>
              <a:t>another </a:t>
            </a:r>
            <a:r>
              <a:rPr sz="2000" spc="-10" dirty="0">
                <a:latin typeface="Carlito"/>
                <a:cs typeface="Carlito"/>
              </a:rPr>
              <a:t>path, instead of </a:t>
            </a:r>
            <a:r>
              <a:rPr sz="2000" spc="-5" dirty="0">
                <a:latin typeface="Carlito"/>
                <a:cs typeface="Carlito"/>
              </a:rPr>
              <a:t>sending </a:t>
            </a:r>
            <a:r>
              <a:rPr sz="2000" spc="-15" dirty="0">
                <a:latin typeface="Carlito"/>
                <a:cs typeface="Carlito"/>
              </a:rPr>
              <a:t>the </a:t>
            </a:r>
            <a:r>
              <a:rPr sz="2000" dirty="0">
                <a:latin typeface="Carlito"/>
                <a:cs typeface="Carlito"/>
              </a:rPr>
              <a:t>whole </a:t>
            </a:r>
            <a:r>
              <a:rPr sz="2000" spc="-10" dirty="0">
                <a:latin typeface="Carlito"/>
                <a:cs typeface="Carlito"/>
              </a:rPr>
              <a:t>data </a:t>
            </a:r>
            <a:r>
              <a:rPr sz="2000" dirty="0">
                <a:latin typeface="Carlito"/>
                <a:cs typeface="Carlito"/>
              </a:rPr>
              <a:t>using </a:t>
            </a:r>
            <a:r>
              <a:rPr sz="2000" spc="-10" dirty="0">
                <a:latin typeface="Carlito"/>
                <a:cs typeface="Carlito"/>
              </a:rPr>
              <a:t>one  path.</a:t>
            </a:r>
            <a:endParaRPr sz="2000" dirty="0">
              <a:latin typeface="Carlito"/>
              <a:cs typeface="Carlito"/>
            </a:endParaRPr>
          </a:p>
          <a:p>
            <a:pPr marL="246379" indent="-234315">
              <a:lnSpc>
                <a:spcPct val="100000"/>
              </a:lnSpc>
              <a:spcBef>
                <a:spcPts val="1290"/>
              </a:spcBef>
              <a:buClr>
                <a:srgbClr val="0083B7"/>
              </a:buClr>
              <a:buFont typeface="Wingdings"/>
              <a:buChar char=""/>
              <a:tabLst>
                <a:tab pos="247015" algn="l"/>
              </a:tabLst>
            </a:pPr>
            <a:r>
              <a:rPr lang="en-US" sz="24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2400" dirty="0">
                <a:latin typeface="Carlito"/>
              </a:rPr>
              <a:t>The maximum transmission unit (</a:t>
            </a:r>
            <a:r>
              <a:rPr sz="2400" dirty="0">
                <a:latin typeface="Carlito"/>
              </a:rPr>
              <a:t>MTU</a:t>
            </a:r>
            <a:r>
              <a:rPr lang="en-US" sz="2400" dirty="0">
                <a:latin typeface="Carlito"/>
              </a:rPr>
              <a:t>)</a:t>
            </a:r>
            <a:r>
              <a:rPr sz="2400" spc="10" dirty="0">
                <a:latin typeface="Carlito"/>
                <a:cs typeface="Carlito"/>
              </a:rPr>
              <a:t>: </a:t>
            </a:r>
            <a:r>
              <a:rPr sz="2000" spc="-10" dirty="0">
                <a:latin typeface="Carlito"/>
              </a:rPr>
              <a:t>is the size of the segment. (64 – 1500 byte)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316102"/>
            <a:ext cx="8145780" cy="815975"/>
          </a:xfrm>
          <a:custGeom>
            <a:avLst/>
            <a:gdLst/>
            <a:ahLst/>
            <a:cxnLst/>
            <a:rect l="l" t="t" r="r" b="b"/>
            <a:pathLst>
              <a:path w="8145780" h="815975">
                <a:moveTo>
                  <a:pt x="8009508" y="0"/>
                </a:moveTo>
                <a:lnTo>
                  <a:pt x="135915" y="0"/>
                </a:lnTo>
                <a:lnTo>
                  <a:pt x="92958" y="6940"/>
                </a:lnTo>
                <a:lnTo>
                  <a:pt x="55648" y="26261"/>
                </a:lnTo>
                <a:lnTo>
                  <a:pt x="26225" y="55714"/>
                </a:lnTo>
                <a:lnTo>
                  <a:pt x="6929" y="93049"/>
                </a:lnTo>
                <a:lnTo>
                  <a:pt x="0" y="136017"/>
                </a:lnTo>
                <a:lnTo>
                  <a:pt x="0" y="679576"/>
                </a:lnTo>
                <a:lnTo>
                  <a:pt x="6929" y="722544"/>
                </a:lnTo>
                <a:lnTo>
                  <a:pt x="26225" y="759879"/>
                </a:lnTo>
                <a:lnTo>
                  <a:pt x="55648" y="789332"/>
                </a:lnTo>
                <a:lnTo>
                  <a:pt x="92958" y="808653"/>
                </a:lnTo>
                <a:lnTo>
                  <a:pt x="135915" y="815594"/>
                </a:lnTo>
                <a:lnTo>
                  <a:pt x="8009508" y="815594"/>
                </a:lnTo>
                <a:lnTo>
                  <a:pt x="8052463" y="808653"/>
                </a:lnTo>
                <a:lnTo>
                  <a:pt x="8089766" y="789332"/>
                </a:lnTo>
                <a:lnTo>
                  <a:pt x="8119182" y="759879"/>
                </a:lnTo>
                <a:lnTo>
                  <a:pt x="8138471" y="722544"/>
                </a:lnTo>
                <a:lnTo>
                  <a:pt x="8145399" y="679576"/>
                </a:lnTo>
                <a:lnTo>
                  <a:pt x="8145399" y="136017"/>
                </a:lnTo>
                <a:lnTo>
                  <a:pt x="8138471" y="93049"/>
                </a:lnTo>
                <a:lnTo>
                  <a:pt x="8119182" y="55714"/>
                </a:lnTo>
                <a:lnTo>
                  <a:pt x="8089766" y="26261"/>
                </a:lnTo>
                <a:lnTo>
                  <a:pt x="8052463" y="6940"/>
                </a:lnTo>
                <a:lnTo>
                  <a:pt x="8009508" y="0"/>
                </a:lnTo>
                <a:close/>
              </a:path>
            </a:pathLst>
          </a:custGeom>
          <a:solidFill>
            <a:srgbClr val="006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0880" y="407035"/>
            <a:ext cx="545528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-40" dirty="0"/>
              <a:t>Transport Layer </a:t>
            </a:r>
            <a:r>
              <a:rPr sz="3600" dirty="0"/>
              <a:t>– </a:t>
            </a:r>
            <a:r>
              <a:rPr sz="3600" spc="-35" dirty="0"/>
              <a:t>TCP </a:t>
            </a:r>
            <a:r>
              <a:rPr sz="3600" dirty="0"/>
              <a:t>&amp;</a:t>
            </a:r>
            <a:r>
              <a:rPr sz="3600" spc="204" dirty="0"/>
              <a:t> </a:t>
            </a:r>
            <a:r>
              <a:rPr sz="3600" spc="-25" dirty="0"/>
              <a:t>UDP</a:t>
            </a:r>
            <a:endParaRPr sz="3600"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93636" y="1212850"/>
          <a:ext cx="8612505" cy="54307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497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627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2617"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850" b="1" spc="-2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TCP</a:t>
                      </a:r>
                      <a:endParaRPr sz="1850" dirty="0">
                        <a:latin typeface="Carlito"/>
                        <a:cs typeface="Carlito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850" b="1" spc="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UDP</a:t>
                      </a:r>
                      <a:endParaRPr sz="1850">
                        <a:latin typeface="Carlito"/>
                        <a:cs typeface="Carlito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7982">
                <a:tc>
                  <a:txBody>
                    <a:bodyPr/>
                    <a:lstStyle/>
                    <a:p>
                      <a:pPr marL="28575" marR="100965">
                        <a:lnSpc>
                          <a:spcPct val="112700"/>
                        </a:lnSpc>
                        <a:spcBef>
                          <a:spcPts val="80"/>
                        </a:spcBef>
                      </a:pPr>
                      <a:r>
                        <a:rPr sz="1600" spc="5" dirty="0">
                          <a:latin typeface="Carlito"/>
                          <a:cs typeface="Carlito"/>
                        </a:rPr>
                        <a:t>Sequenced</a:t>
                      </a:r>
                      <a:r>
                        <a:rPr sz="1600" spc="-7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600" spc="10" dirty="0">
                          <a:latin typeface="Carlito"/>
                          <a:cs typeface="Carlito"/>
                        </a:rPr>
                        <a:t>(ordered)</a:t>
                      </a:r>
                      <a:r>
                        <a:rPr sz="1600" spc="-1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600" dirty="0">
                          <a:latin typeface="Wingdings"/>
                          <a:cs typeface="Wingdings"/>
                        </a:rPr>
                        <a:t></a:t>
                      </a: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5" dirty="0">
                          <a:latin typeface="Carlito"/>
                          <a:cs typeface="Carlito"/>
                        </a:rPr>
                        <a:t>rearranges</a:t>
                      </a:r>
                      <a:r>
                        <a:rPr sz="1600" spc="-1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600" spc="20" dirty="0">
                          <a:latin typeface="Carlito"/>
                          <a:cs typeface="Carlito"/>
                        </a:rPr>
                        <a:t>data</a:t>
                      </a:r>
                      <a:r>
                        <a:rPr sz="1600" spc="-9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600" spc="-10" dirty="0">
                          <a:latin typeface="Carlito"/>
                          <a:cs typeface="Carlito"/>
                        </a:rPr>
                        <a:t>packets  </a:t>
                      </a:r>
                      <a:r>
                        <a:rPr sz="1600" spc="15" dirty="0">
                          <a:latin typeface="Carlito"/>
                          <a:cs typeface="Carlito"/>
                        </a:rPr>
                        <a:t>in the </a:t>
                      </a:r>
                      <a:r>
                        <a:rPr sz="1600" spc="10" dirty="0">
                          <a:latin typeface="Carlito"/>
                          <a:cs typeface="Carlito"/>
                        </a:rPr>
                        <a:t>order</a:t>
                      </a:r>
                      <a:r>
                        <a:rPr sz="1600" spc="-20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600" spc="5" dirty="0">
                          <a:latin typeface="Carlito"/>
                          <a:cs typeface="Carlito"/>
                        </a:rPr>
                        <a:t>specified</a:t>
                      </a:r>
                      <a:endParaRPr sz="1600" dirty="0">
                        <a:latin typeface="Carlito"/>
                        <a:cs typeface="Carlito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020" marR="671195">
                        <a:lnSpc>
                          <a:spcPct val="112700"/>
                        </a:lnSpc>
                        <a:spcBef>
                          <a:spcPts val="80"/>
                        </a:spcBef>
                      </a:pPr>
                      <a:r>
                        <a:rPr sz="1600" spc="10" dirty="0">
                          <a:latin typeface="Carlito"/>
                          <a:cs typeface="Carlito"/>
                        </a:rPr>
                        <a:t>Un-sequenced</a:t>
                      </a:r>
                      <a:r>
                        <a:rPr sz="1600" spc="-9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600" spc="5" dirty="0">
                          <a:latin typeface="Carlito"/>
                          <a:cs typeface="Carlito"/>
                        </a:rPr>
                        <a:t>(Unordered)</a:t>
                      </a:r>
                      <a:r>
                        <a:rPr sz="1600" spc="-10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600" dirty="0">
                          <a:latin typeface="Wingdings"/>
                          <a:cs typeface="Wingdings"/>
                        </a:rPr>
                        <a:t></a:t>
                      </a:r>
                      <a:r>
                        <a:rPr sz="1600" spc="-1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20" dirty="0">
                          <a:latin typeface="Carlito"/>
                          <a:cs typeface="Carlito"/>
                        </a:rPr>
                        <a:t>All</a:t>
                      </a:r>
                      <a:r>
                        <a:rPr sz="1600" spc="-10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600" spc="-10" dirty="0">
                          <a:latin typeface="Carlito"/>
                          <a:cs typeface="Carlito"/>
                        </a:rPr>
                        <a:t>packets</a:t>
                      </a:r>
                      <a:r>
                        <a:rPr sz="1600" spc="-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600" spc="10" dirty="0">
                          <a:latin typeface="Carlito"/>
                          <a:cs typeface="Carlito"/>
                        </a:rPr>
                        <a:t>are  </a:t>
                      </a:r>
                      <a:r>
                        <a:rPr sz="1600" spc="15" dirty="0">
                          <a:latin typeface="Carlito"/>
                          <a:cs typeface="Carlito"/>
                        </a:rPr>
                        <a:t>independent of </a:t>
                      </a:r>
                      <a:r>
                        <a:rPr sz="1600" spc="-5" dirty="0">
                          <a:latin typeface="Carlito"/>
                          <a:cs typeface="Carlito"/>
                        </a:rPr>
                        <a:t>each</a:t>
                      </a:r>
                      <a:r>
                        <a:rPr sz="1600" spc="-254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600" spc="15" dirty="0">
                          <a:latin typeface="Carlito"/>
                          <a:cs typeface="Carlito"/>
                        </a:rPr>
                        <a:t>other</a:t>
                      </a:r>
                      <a:endParaRPr sz="1600" dirty="0">
                        <a:latin typeface="Carlito"/>
                        <a:cs typeface="Carlito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7982">
                <a:tc>
                  <a:txBody>
                    <a:bodyPr/>
                    <a:lstStyle/>
                    <a:p>
                      <a:pPr marL="28575" marR="784225">
                        <a:lnSpc>
                          <a:spcPct val="112799"/>
                        </a:lnSpc>
                        <a:spcBef>
                          <a:spcPts val="85"/>
                        </a:spcBef>
                      </a:pPr>
                      <a:r>
                        <a:rPr sz="1600" spc="20" dirty="0">
                          <a:latin typeface="Carlito"/>
                          <a:cs typeface="Carlito"/>
                        </a:rPr>
                        <a:t>Reliable </a:t>
                      </a:r>
                      <a:r>
                        <a:rPr sz="1600" dirty="0">
                          <a:latin typeface="Wingdings"/>
                          <a:cs typeface="Wingdings"/>
                        </a:rPr>
                        <a:t>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10" dirty="0">
                          <a:latin typeface="Carlito"/>
                          <a:cs typeface="Carlito"/>
                        </a:rPr>
                        <a:t>sequence </a:t>
                      </a:r>
                      <a:r>
                        <a:rPr sz="1600" spc="15" dirty="0">
                          <a:latin typeface="Carlito"/>
                          <a:cs typeface="Carlito"/>
                        </a:rPr>
                        <a:t>numbers,  </a:t>
                      </a:r>
                      <a:r>
                        <a:rPr sz="1600" spc="5" dirty="0">
                          <a:latin typeface="Carlito"/>
                          <a:cs typeface="Carlito"/>
                        </a:rPr>
                        <a:t>acknowledgments</a:t>
                      </a:r>
                      <a:r>
                        <a:rPr sz="1600" spc="-1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600" spc="20" dirty="0">
                          <a:latin typeface="Carlito"/>
                          <a:cs typeface="Carlito"/>
                        </a:rPr>
                        <a:t>and</a:t>
                      </a:r>
                      <a:r>
                        <a:rPr sz="1600" spc="-9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600" dirty="0">
                          <a:latin typeface="Carlito"/>
                          <a:cs typeface="Carlito"/>
                        </a:rPr>
                        <a:t>3</a:t>
                      </a:r>
                      <a:r>
                        <a:rPr sz="1600" spc="-6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600" dirty="0">
                          <a:latin typeface="Carlito"/>
                          <a:cs typeface="Carlito"/>
                        </a:rPr>
                        <a:t>way</a:t>
                      </a:r>
                      <a:r>
                        <a:rPr sz="1600" spc="-5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600" spc="5" dirty="0">
                          <a:latin typeface="Carlito"/>
                          <a:cs typeface="Carlito"/>
                        </a:rPr>
                        <a:t>handshake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020" marR="659765">
                        <a:lnSpc>
                          <a:spcPct val="112799"/>
                        </a:lnSpc>
                        <a:spcBef>
                          <a:spcPts val="85"/>
                        </a:spcBef>
                      </a:pPr>
                      <a:r>
                        <a:rPr sz="1600" spc="20" dirty="0">
                          <a:latin typeface="Carlito"/>
                          <a:cs typeface="Carlito"/>
                        </a:rPr>
                        <a:t>Unreliable </a:t>
                      </a:r>
                      <a:r>
                        <a:rPr sz="1600" dirty="0">
                          <a:latin typeface="Wingdings"/>
                          <a:cs typeface="Wingdings"/>
                        </a:rPr>
                        <a:t>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10" dirty="0">
                          <a:latin typeface="Carlito"/>
                          <a:cs typeface="Carlito"/>
                        </a:rPr>
                        <a:t>best </a:t>
                      </a:r>
                      <a:r>
                        <a:rPr sz="1600" dirty="0">
                          <a:latin typeface="Carlito"/>
                          <a:cs typeface="Carlito"/>
                        </a:rPr>
                        <a:t>effort only, </a:t>
                      </a:r>
                      <a:r>
                        <a:rPr sz="1600" spc="15" dirty="0">
                          <a:latin typeface="Carlito"/>
                          <a:cs typeface="Carlito"/>
                        </a:rPr>
                        <a:t>no </a:t>
                      </a:r>
                      <a:r>
                        <a:rPr sz="1600" dirty="0">
                          <a:latin typeface="Carlito"/>
                          <a:cs typeface="Carlito"/>
                        </a:rPr>
                        <a:t>concept </a:t>
                      </a:r>
                      <a:r>
                        <a:rPr sz="1600" spc="15" dirty="0">
                          <a:latin typeface="Carlito"/>
                          <a:cs typeface="Carlito"/>
                        </a:rPr>
                        <a:t>of  </a:t>
                      </a:r>
                      <a:r>
                        <a:rPr sz="1600" spc="5" dirty="0">
                          <a:latin typeface="Carlito"/>
                          <a:cs typeface="Carlito"/>
                        </a:rPr>
                        <a:t>acknowledgments,</a:t>
                      </a:r>
                      <a:r>
                        <a:rPr sz="1600" spc="-1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600" dirty="0">
                          <a:latin typeface="Carlito"/>
                          <a:cs typeface="Carlito"/>
                        </a:rPr>
                        <a:t>retransmission</a:t>
                      </a:r>
                      <a:r>
                        <a:rPr sz="1600" spc="-7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600" spc="15" dirty="0">
                          <a:latin typeface="Carlito"/>
                          <a:cs typeface="Carlito"/>
                        </a:rPr>
                        <a:t>or</a:t>
                      </a:r>
                      <a:r>
                        <a:rPr sz="1600" spc="-114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600" spc="15" dirty="0">
                          <a:latin typeface="Carlito"/>
                          <a:cs typeface="Carlito"/>
                        </a:rPr>
                        <a:t>timeout</a:t>
                      </a:r>
                      <a:endParaRPr sz="1600" dirty="0">
                        <a:latin typeface="Carlito"/>
                        <a:cs typeface="Carlito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7565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spc="15" dirty="0">
                          <a:latin typeface="Carlito"/>
                          <a:cs typeface="Carlito"/>
                        </a:rPr>
                        <a:t>Connection</a:t>
                      </a:r>
                      <a:r>
                        <a:rPr sz="1600" spc="-9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600" spc="5" dirty="0">
                          <a:latin typeface="Carlito"/>
                          <a:cs typeface="Carlito"/>
                        </a:rPr>
                        <a:t>Oriented</a:t>
                      </a:r>
                      <a:r>
                        <a:rPr sz="1600" spc="-5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600" dirty="0">
                          <a:latin typeface="Wingdings"/>
                          <a:cs typeface="Wingdings"/>
                        </a:rPr>
                        <a:t></a:t>
                      </a:r>
                      <a:r>
                        <a:rPr sz="1600" spc="-1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Carlito"/>
                          <a:cs typeface="Carlito"/>
                        </a:rPr>
                        <a:t>3</a:t>
                      </a:r>
                      <a:r>
                        <a:rPr sz="1600" spc="-5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600" dirty="0">
                          <a:latin typeface="Carlito"/>
                          <a:cs typeface="Carlito"/>
                        </a:rPr>
                        <a:t>way</a:t>
                      </a:r>
                      <a:r>
                        <a:rPr sz="1600" spc="-5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600" spc="10" dirty="0">
                          <a:latin typeface="Carlito"/>
                          <a:cs typeface="Carlito"/>
                        </a:rPr>
                        <a:t>handshake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spc="10" dirty="0">
                          <a:latin typeface="Carlito"/>
                          <a:cs typeface="Carlito"/>
                        </a:rPr>
                        <a:t>Connectionless </a:t>
                      </a:r>
                      <a:r>
                        <a:rPr sz="1600" dirty="0">
                          <a:latin typeface="Wingdings"/>
                          <a:cs typeface="Wingdings"/>
                        </a:rPr>
                        <a:t>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Carlito"/>
                          <a:cs typeface="Carlito"/>
                        </a:rPr>
                        <a:t>No</a:t>
                      </a:r>
                      <a:r>
                        <a:rPr sz="1600" spc="-2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600" spc="10" dirty="0">
                          <a:latin typeface="Carlito"/>
                          <a:cs typeface="Carlito"/>
                        </a:rPr>
                        <a:t>handshake</a:t>
                      </a:r>
                      <a:endParaRPr sz="1600" dirty="0">
                        <a:latin typeface="Carlito"/>
                        <a:cs typeface="Carlito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17982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spc="10" dirty="0">
                          <a:latin typeface="Carlito"/>
                          <a:cs typeface="Carlito"/>
                        </a:rPr>
                        <a:t>Streaming</a:t>
                      </a:r>
                      <a:r>
                        <a:rPr sz="1600" spc="-16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600" spc="5" dirty="0">
                          <a:latin typeface="Carlito"/>
                          <a:cs typeface="Carlito"/>
                        </a:rPr>
                        <a:t>Oriented</a:t>
                      </a:r>
                      <a:r>
                        <a:rPr sz="1600" spc="-6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600" dirty="0">
                          <a:latin typeface="Wingdings"/>
                          <a:cs typeface="Wingdings"/>
                        </a:rPr>
                        <a:t></a:t>
                      </a: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5" dirty="0">
                          <a:latin typeface="Carlito"/>
                          <a:cs typeface="Carlito"/>
                        </a:rPr>
                        <a:t>Data</a:t>
                      </a:r>
                      <a:r>
                        <a:rPr sz="1600" spc="-10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600" spc="15" dirty="0">
                          <a:latin typeface="Carlito"/>
                          <a:cs typeface="Carlito"/>
                        </a:rPr>
                        <a:t>transmitted</a:t>
                      </a:r>
                      <a:r>
                        <a:rPr sz="1600" spc="-1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600" spc="15" dirty="0">
                          <a:latin typeface="Carlito"/>
                          <a:cs typeface="Carlito"/>
                        </a:rPr>
                        <a:t>as</a:t>
                      </a:r>
                      <a:endParaRPr sz="1600">
                        <a:latin typeface="Carlito"/>
                        <a:cs typeface="Carlito"/>
                      </a:endParaRPr>
                    </a:p>
                    <a:p>
                      <a:pPr marL="285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600" spc="15" dirty="0">
                          <a:latin typeface="Carlito"/>
                          <a:cs typeface="Carlito"/>
                        </a:rPr>
                        <a:t>virtual</a:t>
                      </a:r>
                      <a:r>
                        <a:rPr sz="1600" spc="-10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600" spc="10" dirty="0">
                          <a:latin typeface="Carlito"/>
                          <a:cs typeface="Carlito"/>
                        </a:rPr>
                        <a:t>stream</a:t>
                      </a:r>
                      <a:r>
                        <a:rPr sz="1600" spc="-1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600" spc="15" dirty="0">
                          <a:latin typeface="Carlito"/>
                          <a:cs typeface="Carlito"/>
                        </a:rPr>
                        <a:t>of</a:t>
                      </a:r>
                      <a:r>
                        <a:rPr sz="1600" spc="-5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600" spc="10" dirty="0">
                          <a:latin typeface="Carlito"/>
                          <a:cs typeface="Carlito"/>
                        </a:rPr>
                        <a:t>bytes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dirty="0">
                          <a:latin typeface="Carlito"/>
                          <a:cs typeface="Carlito"/>
                        </a:rPr>
                        <a:t>Message</a:t>
                      </a:r>
                      <a:r>
                        <a:rPr sz="1600" spc="-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600" spc="5" dirty="0">
                          <a:latin typeface="Carlito"/>
                          <a:cs typeface="Carlito"/>
                        </a:rPr>
                        <a:t>Oriented</a:t>
                      </a:r>
                      <a:r>
                        <a:rPr sz="1600" spc="-7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600" dirty="0">
                          <a:latin typeface="Wingdings"/>
                          <a:cs typeface="Wingdings"/>
                        </a:rPr>
                        <a:t></a:t>
                      </a: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5" dirty="0">
                          <a:latin typeface="Carlito"/>
                          <a:cs typeface="Carlito"/>
                        </a:rPr>
                        <a:t>Data</a:t>
                      </a:r>
                      <a:r>
                        <a:rPr sz="1600" spc="-9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600" spc="5" dirty="0">
                          <a:latin typeface="Carlito"/>
                          <a:cs typeface="Carlito"/>
                        </a:rPr>
                        <a:t>transmitted</a:t>
                      </a:r>
                      <a:r>
                        <a:rPr sz="1600" spc="-8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600" spc="15" dirty="0">
                          <a:latin typeface="Carlito"/>
                          <a:cs typeface="Carlito"/>
                        </a:rPr>
                        <a:t>as</a:t>
                      </a:r>
                      <a:r>
                        <a:rPr sz="1600" spc="-114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600" spc="10" dirty="0">
                          <a:latin typeface="Carlito"/>
                          <a:cs typeface="Carlito"/>
                        </a:rPr>
                        <a:t>individual</a:t>
                      </a:r>
                      <a:endParaRPr sz="1600" dirty="0">
                        <a:latin typeface="Carlito"/>
                        <a:cs typeface="Carlito"/>
                      </a:endParaRPr>
                    </a:p>
                    <a:p>
                      <a:pPr marL="3302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600" spc="20" dirty="0">
                          <a:latin typeface="Carlito"/>
                          <a:cs typeface="Carlito"/>
                        </a:rPr>
                        <a:t>data</a:t>
                      </a:r>
                      <a:r>
                        <a:rPr sz="1600" spc="-28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600" spc="-10" dirty="0">
                          <a:latin typeface="Carlito"/>
                          <a:cs typeface="Carlito"/>
                        </a:rPr>
                        <a:t>packets </a:t>
                      </a:r>
                      <a:r>
                        <a:rPr sz="1600" spc="5" dirty="0">
                          <a:latin typeface="Carlito"/>
                          <a:cs typeface="Carlito"/>
                        </a:rPr>
                        <a:t>called </a:t>
                      </a:r>
                      <a:r>
                        <a:rPr sz="1600" spc="10" dirty="0">
                          <a:latin typeface="Carlito"/>
                          <a:cs typeface="Carlito"/>
                        </a:rPr>
                        <a:t>datagram</a:t>
                      </a:r>
                      <a:endParaRPr sz="1600" dirty="0">
                        <a:latin typeface="Carlito"/>
                        <a:cs typeface="Carlito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7565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600" spc="-5" dirty="0">
                          <a:latin typeface="Carlito"/>
                          <a:cs typeface="Carlito"/>
                        </a:rPr>
                        <a:t>Heavy </a:t>
                      </a:r>
                      <a:r>
                        <a:rPr sz="1600" spc="10" dirty="0">
                          <a:latin typeface="Carlito"/>
                          <a:cs typeface="Carlito"/>
                        </a:rPr>
                        <a:t>overhead </a:t>
                      </a:r>
                      <a:r>
                        <a:rPr sz="1600" dirty="0">
                          <a:latin typeface="Wingdings"/>
                          <a:cs typeface="Wingdings"/>
                        </a:rPr>
                        <a:t>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5" dirty="0">
                          <a:latin typeface="Carlito"/>
                          <a:cs typeface="Carlito"/>
                        </a:rPr>
                        <a:t>Header </a:t>
                      </a:r>
                      <a:r>
                        <a:rPr sz="1600" spc="10" dirty="0">
                          <a:latin typeface="Carlito"/>
                          <a:cs typeface="Carlito"/>
                        </a:rPr>
                        <a:t>size </a:t>
                      </a:r>
                      <a:r>
                        <a:rPr sz="1600" spc="15" dirty="0">
                          <a:latin typeface="Carlito"/>
                          <a:cs typeface="Carlito"/>
                        </a:rPr>
                        <a:t>is </a:t>
                      </a:r>
                      <a:r>
                        <a:rPr sz="1600" spc="-10" dirty="0">
                          <a:latin typeface="Carlito"/>
                          <a:cs typeface="Carlito"/>
                        </a:rPr>
                        <a:t>20</a:t>
                      </a:r>
                      <a:r>
                        <a:rPr sz="1600" spc="10" dirty="0">
                          <a:latin typeface="Carlito"/>
                          <a:cs typeface="Carlito"/>
                        </a:rPr>
                        <a:t> bytes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600" spc="-5" dirty="0">
                          <a:latin typeface="Carlito"/>
                          <a:cs typeface="Carlito"/>
                        </a:rPr>
                        <a:t>Light</a:t>
                      </a:r>
                      <a:r>
                        <a:rPr sz="1600" spc="-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600" spc="10" dirty="0">
                          <a:latin typeface="Carlito"/>
                          <a:cs typeface="Carlito"/>
                        </a:rPr>
                        <a:t>overhead</a:t>
                      </a:r>
                      <a:r>
                        <a:rPr sz="1600" spc="-6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600" dirty="0">
                          <a:latin typeface="Wingdings"/>
                          <a:cs typeface="Wingdings"/>
                        </a:rPr>
                        <a:t></a:t>
                      </a:r>
                      <a:r>
                        <a:rPr sz="1600" spc="-1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5" dirty="0">
                          <a:latin typeface="Carlito"/>
                          <a:cs typeface="Carlito"/>
                        </a:rPr>
                        <a:t>Header</a:t>
                      </a:r>
                      <a:r>
                        <a:rPr sz="1600" spc="-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600" spc="10" dirty="0">
                          <a:latin typeface="Carlito"/>
                          <a:cs typeface="Carlito"/>
                        </a:rPr>
                        <a:t>size</a:t>
                      </a:r>
                      <a:r>
                        <a:rPr sz="1600" spc="-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600" spc="15" dirty="0">
                          <a:latin typeface="Carlito"/>
                          <a:cs typeface="Carlito"/>
                        </a:rPr>
                        <a:t>is</a:t>
                      </a:r>
                      <a:r>
                        <a:rPr sz="1600" spc="-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600" dirty="0">
                          <a:latin typeface="Carlito"/>
                          <a:cs typeface="Carlito"/>
                        </a:rPr>
                        <a:t>8</a:t>
                      </a:r>
                      <a:r>
                        <a:rPr sz="1600" spc="-5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600" spc="10" dirty="0">
                          <a:latin typeface="Carlito"/>
                          <a:cs typeface="Carlito"/>
                        </a:rPr>
                        <a:t>bytes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7566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600" spc="-10" dirty="0">
                          <a:latin typeface="Carlito"/>
                          <a:cs typeface="Carlito"/>
                        </a:rPr>
                        <a:t>Lower</a:t>
                      </a:r>
                      <a:r>
                        <a:rPr sz="1600" spc="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600" spc="10" dirty="0">
                          <a:latin typeface="Carlito"/>
                          <a:cs typeface="Carlito"/>
                        </a:rPr>
                        <a:t>speed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600" spc="-5" dirty="0">
                          <a:latin typeface="Carlito"/>
                          <a:cs typeface="Carlito"/>
                        </a:rPr>
                        <a:t>Higher</a:t>
                      </a:r>
                      <a:r>
                        <a:rPr sz="1600" spc="-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600" spc="10" dirty="0">
                          <a:latin typeface="Carlito"/>
                          <a:cs typeface="Carlito"/>
                        </a:rPr>
                        <a:t>speed</a:t>
                      </a:r>
                      <a:endParaRPr sz="1600" dirty="0">
                        <a:latin typeface="Carlito"/>
                        <a:cs typeface="Carlito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7565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600" spc="5" dirty="0">
                          <a:latin typeface="Carlito"/>
                          <a:cs typeface="Carlito"/>
                        </a:rPr>
                        <a:t>Checksum</a:t>
                      </a:r>
                      <a:r>
                        <a:rPr sz="1600" spc="-1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600" spc="5" dirty="0">
                          <a:latin typeface="Carlito"/>
                          <a:cs typeface="Carlito"/>
                        </a:rPr>
                        <a:t>for</a:t>
                      </a:r>
                      <a:r>
                        <a:rPr sz="1600" spc="-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600" spc="5" dirty="0">
                          <a:latin typeface="Carlito"/>
                          <a:cs typeface="Carlito"/>
                        </a:rPr>
                        <a:t>error</a:t>
                      </a:r>
                      <a:r>
                        <a:rPr sz="1600" spc="-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600" dirty="0">
                          <a:latin typeface="Carlito"/>
                          <a:cs typeface="Carlito"/>
                        </a:rPr>
                        <a:t>checking</a:t>
                      </a:r>
                      <a:r>
                        <a:rPr sz="1600" spc="-5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600" dirty="0">
                          <a:latin typeface="Wingdings"/>
                          <a:cs typeface="Wingdings"/>
                        </a:rPr>
                        <a:t></a:t>
                      </a: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Carlito"/>
                          <a:cs typeface="Carlito"/>
                        </a:rPr>
                        <a:t>error-free</a:t>
                      </a: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600" spc="5" dirty="0">
                          <a:latin typeface="Carlito"/>
                          <a:cs typeface="Carlito"/>
                        </a:rPr>
                        <a:t>Checksum</a:t>
                      </a:r>
                      <a:r>
                        <a:rPr sz="1600" spc="-1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600" spc="5" dirty="0">
                          <a:latin typeface="Carlito"/>
                          <a:cs typeface="Carlito"/>
                        </a:rPr>
                        <a:t>for</a:t>
                      </a:r>
                      <a:r>
                        <a:rPr sz="1600" spc="-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600" spc="5" dirty="0">
                          <a:latin typeface="Carlito"/>
                          <a:cs typeface="Carlito"/>
                        </a:rPr>
                        <a:t>error</a:t>
                      </a:r>
                      <a:r>
                        <a:rPr sz="1600" spc="-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600" spc="-5" dirty="0">
                          <a:latin typeface="Carlito"/>
                          <a:cs typeface="Carlito"/>
                        </a:rPr>
                        <a:t>checking,</a:t>
                      </a:r>
                      <a:r>
                        <a:rPr sz="1600" spc="-4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600" spc="20" dirty="0">
                          <a:latin typeface="Carlito"/>
                          <a:cs typeface="Carlito"/>
                        </a:rPr>
                        <a:t>but</a:t>
                      </a:r>
                      <a:r>
                        <a:rPr sz="1600" spc="-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600" spc="15" dirty="0">
                          <a:latin typeface="Carlito"/>
                          <a:cs typeface="Carlito"/>
                        </a:rPr>
                        <a:t>no</a:t>
                      </a:r>
                      <a:r>
                        <a:rPr sz="1600" spc="-8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600" spc="5" dirty="0">
                          <a:latin typeface="Carlito"/>
                          <a:cs typeface="Carlito"/>
                        </a:rPr>
                        <a:t>error</a:t>
                      </a:r>
                      <a:r>
                        <a:rPr sz="1600" spc="-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600" dirty="0">
                          <a:latin typeface="Carlito"/>
                          <a:cs typeface="Carlito"/>
                        </a:rPr>
                        <a:t>recovery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7566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600" spc="10" dirty="0">
                          <a:latin typeface="Carlito"/>
                          <a:cs typeface="Carlito"/>
                        </a:rPr>
                        <a:t>Flow</a:t>
                      </a:r>
                      <a:r>
                        <a:rPr sz="1600" spc="-6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600" spc="20" dirty="0">
                          <a:latin typeface="Carlito"/>
                          <a:cs typeface="Carlito"/>
                        </a:rPr>
                        <a:t>Control,</a:t>
                      </a:r>
                      <a:r>
                        <a:rPr sz="1600" spc="-1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600" spc="10" dirty="0">
                          <a:latin typeface="Carlito"/>
                          <a:cs typeface="Carlito"/>
                        </a:rPr>
                        <a:t>Windowing</a:t>
                      </a:r>
                      <a:r>
                        <a:rPr sz="1600" spc="-16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600" dirty="0">
                          <a:latin typeface="Carlito"/>
                          <a:cs typeface="Carlito"/>
                        </a:rPr>
                        <a:t>&amp;</a:t>
                      </a:r>
                      <a:r>
                        <a:rPr sz="1600" spc="-10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600" spc="15" dirty="0">
                          <a:latin typeface="Carlito"/>
                          <a:cs typeface="Carlito"/>
                        </a:rPr>
                        <a:t>Congestion</a:t>
                      </a:r>
                      <a:r>
                        <a:rPr sz="1600" spc="-9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600" spc="5" dirty="0">
                          <a:latin typeface="Carlito"/>
                          <a:cs typeface="Carlito"/>
                        </a:rPr>
                        <a:t>Control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600" dirty="0">
                          <a:latin typeface="Carlito"/>
                          <a:cs typeface="Carlito"/>
                        </a:rPr>
                        <a:t>No</a:t>
                      </a:r>
                      <a:r>
                        <a:rPr sz="1600" spc="-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600" spc="10" dirty="0">
                          <a:latin typeface="Carlito"/>
                          <a:cs typeface="Carlito"/>
                        </a:rPr>
                        <a:t>Flow</a:t>
                      </a:r>
                      <a:r>
                        <a:rPr sz="1600" spc="-7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600" spc="20" dirty="0">
                          <a:latin typeface="Carlito"/>
                          <a:cs typeface="Carlito"/>
                        </a:rPr>
                        <a:t>Control,</a:t>
                      </a:r>
                      <a:r>
                        <a:rPr sz="1600" spc="-1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600" spc="10" dirty="0">
                          <a:latin typeface="Carlito"/>
                          <a:cs typeface="Carlito"/>
                        </a:rPr>
                        <a:t>Windowing</a:t>
                      </a:r>
                      <a:r>
                        <a:rPr sz="1600" spc="-16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600" spc="15" dirty="0">
                          <a:latin typeface="Carlito"/>
                          <a:cs typeface="Carlito"/>
                        </a:rPr>
                        <a:t>or</a:t>
                      </a:r>
                      <a:r>
                        <a:rPr sz="1600" spc="-8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600" spc="15" dirty="0">
                          <a:latin typeface="Carlito"/>
                          <a:cs typeface="Carlito"/>
                        </a:rPr>
                        <a:t>Congestion</a:t>
                      </a:r>
                      <a:r>
                        <a:rPr sz="1600" spc="-9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600" spc="5" dirty="0">
                          <a:latin typeface="Carlito"/>
                          <a:cs typeface="Carlito"/>
                        </a:rPr>
                        <a:t>Control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178814">
                <a:tc>
                  <a:txBody>
                    <a:bodyPr/>
                    <a:lstStyle/>
                    <a:p>
                      <a:pPr marL="28575" marR="106680">
                        <a:lnSpc>
                          <a:spcPct val="114700"/>
                        </a:lnSpc>
                        <a:spcBef>
                          <a:spcPts val="1190"/>
                        </a:spcBef>
                      </a:pPr>
                      <a:r>
                        <a:rPr sz="1600" spc="10" dirty="0">
                          <a:latin typeface="Carlito"/>
                          <a:cs typeface="Carlito"/>
                        </a:rPr>
                        <a:t>Suited </a:t>
                      </a:r>
                      <a:r>
                        <a:rPr sz="1600" spc="5" dirty="0">
                          <a:latin typeface="Carlito"/>
                          <a:cs typeface="Carlito"/>
                        </a:rPr>
                        <a:t>for applications </a:t>
                      </a:r>
                      <a:r>
                        <a:rPr sz="1600" dirty="0">
                          <a:latin typeface="Carlito"/>
                          <a:cs typeface="Carlito"/>
                        </a:rPr>
                        <a:t>that </a:t>
                      </a:r>
                      <a:r>
                        <a:rPr sz="1600" spc="15" dirty="0">
                          <a:latin typeface="Carlito"/>
                          <a:cs typeface="Carlito"/>
                        </a:rPr>
                        <a:t>require </a:t>
                      </a:r>
                      <a:r>
                        <a:rPr sz="1600" spc="5" dirty="0">
                          <a:latin typeface="Carlito"/>
                          <a:cs typeface="Carlito"/>
                        </a:rPr>
                        <a:t>high  reliability,</a:t>
                      </a:r>
                      <a:r>
                        <a:rPr sz="1600" spc="-1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600" spc="20" dirty="0">
                          <a:latin typeface="Carlito"/>
                          <a:cs typeface="Carlito"/>
                        </a:rPr>
                        <a:t>and</a:t>
                      </a:r>
                      <a:r>
                        <a:rPr sz="1600" spc="-8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600" dirty="0">
                          <a:latin typeface="Carlito"/>
                          <a:cs typeface="Carlito"/>
                        </a:rPr>
                        <a:t>transmission</a:t>
                      </a:r>
                      <a:r>
                        <a:rPr sz="1600" spc="-16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600" spc="10" dirty="0">
                          <a:latin typeface="Carlito"/>
                          <a:cs typeface="Carlito"/>
                        </a:rPr>
                        <a:t>time</a:t>
                      </a:r>
                      <a:r>
                        <a:rPr sz="1600" spc="-1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600" spc="15" dirty="0">
                          <a:latin typeface="Carlito"/>
                          <a:cs typeface="Carlito"/>
                        </a:rPr>
                        <a:t>is</a:t>
                      </a:r>
                      <a:r>
                        <a:rPr sz="1600" spc="-10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600" spc="10" dirty="0">
                          <a:latin typeface="Carlito"/>
                          <a:cs typeface="Carlito"/>
                        </a:rPr>
                        <a:t>relatively</a:t>
                      </a:r>
                      <a:r>
                        <a:rPr sz="1600" spc="-1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600" spc="10" dirty="0">
                          <a:latin typeface="Carlito"/>
                          <a:cs typeface="Carlito"/>
                        </a:rPr>
                        <a:t>less  </a:t>
                      </a:r>
                      <a:r>
                        <a:rPr sz="1600" dirty="0">
                          <a:latin typeface="Carlito"/>
                          <a:cs typeface="Carlito"/>
                        </a:rPr>
                        <a:t>critical</a:t>
                      </a:r>
                    </a:p>
                  </a:txBody>
                  <a:tcPr marL="0" marR="0" marT="151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020" marR="69215">
                        <a:lnSpc>
                          <a:spcPct val="115399"/>
                        </a:lnSpc>
                        <a:spcBef>
                          <a:spcPts val="70"/>
                        </a:spcBef>
                      </a:pPr>
                      <a:r>
                        <a:rPr sz="1600" spc="20" dirty="0">
                          <a:latin typeface="Carlito"/>
                          <a:cs typeface="Carlito"/>
                        </a:rPr>
                        <a:t>Suitable </a:t>
                      </a:r>
                      <a:r>
                        <a:rPr sz="1600" spc="5" dirty="0">
                          <a:latin typeface="Carlito"/>
                          <a:cs typeface="Carlito"/>
                        </a:rPr>
                        <a:t>for applications </a:t>
                      </a:r>
                      <a:r>
                        <a:rPr sz="1600" spc="20" dirty="0">
                          <a:latin typeface="Carlito"/>
                          <a:cs typeface="Carlito"/>
                        </a:rPr>
                        <a:t>that </a:t>
                      </a:r>
                      <a:r>
                        <a:rPr sz="1600" spc="10" dirty="0">
                          <a:latin typeface="Carlito"/>
                          <a:cs typeface="Carlito"/>
                        </a:rPr>
                        <a:t>need fast, </a:t>
                      </a:r>
                      <a:r>
                        <a:rPr sz="1600" spc="5" dirty="0">
                          <a:latin typeface="Carlito"/>
                          <a:cs typeface="Carlito"/>
                        </a:rPr>
                        <a:t>efficient  </a:t>
                      </a:r>
                      <a:r>
                        <a:rPr sz="1600" spc="10" dirty="0">
                          <a:latin typeface="Carlito"/>
                          <a:cs typeface="Carlito"/>
                        </a:rPr>
                        <a:t>transmission </a:t>
                      </a:r>
                      <a:r>
                        <a:rPr sz="1600" dirty="0">
                          <a:latin typeface="Carlito"/>
                          <a:cs typeface="Carlito"/>
                        </a:rPr>
                        <a:t>such </a:t>
                      </a:r>
                      <a:r>
                        <a:rPr sz="1600" spc="15" dirty="0">
                          <a:latin typeface="Carlito"/>
                          <a:cs typeface="Carlito"/>
                        </a:rPr>
                        <a:t>as </a:t>
                      </a:r>
                      <a:r>
                        <a:rPr sz="1600" dirty="0">
                          <a:latin typeface="Carlito"/>
                          <a:cs typeface="Carlito"/>
                        </a:rPr>
                        <a:t>games, </a:t>
                      </a:r>
                      <a:r>
                        <a:rPr sz="1600" spc="25" dirty="0">
                          <a:latin typeface="Carlito"/>
                          <a:cs typeface="Carlito"/>
                        </a:rPr>
                        <a:t>audio </a:t>
                      </a:r>
                      <a:r>
                        <a:rPr sz="1600" dirty="0">
                          <a:latin typeface="Carlito"/>
                          <a:cs typeface="Carlito"/>
                        </a:rPr>
                        <a:t>&amp; </a:t>
                      </a:r>
                      <a:r>
                        <a:rPr sz="1600" spc="15" dirty="0">
                          <a:latin typeface="Carlito"/>
                          <a:cs typeface="Carlito"/>
                        </a:rPr>
                        <a:t>video. </a:t>
                      </a:r>
                      <a:r>
                        <a:rPr sz="1600" spc="-25" dirty="0">
                          <a:latin typeface="Carlito"/>
                          <a:cs typeface="Carlito"/>
                        </a:rPr>
                        <a:t>UDP’s  </a:t>
                      </a:r>
                      <a:r>
                        <a:rPr sz="1600" spc="10" dirty="0">
                          <a:latin typeface="Carlito"/>
                          <a:cs typeface="Carlito"/>
                        </a:rPr>
                        <a:t>stateless</a:t>
                      </a:r>
                      <a:r>
                        <a:rPr sz="1600" spc="-1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600" spc="5" dirty="0">
                          <a:latin typeface="Carlito"/>
                          <a:cs typeface="Carlito"/>
                        </a:rPr>
                        <a:t>nature</a:t>
                      </a:r>
                      <a:r>
                        <a:rPr sz="1600" spc="-114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600" spc="15" dirty="0">
                          <a:latin typeface="Carlito"/>
                          <a:cs typeface="Carlito"/>
                        </a:rPr>
                        <a:t>is</a:t>
                      </a:r>
                      <a:r>
                        <a:rPr sz="1600" spc="-1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600" spc="15" dirty="0">
                          <a:latin typeface="Carlito"/>
                          <a:cs typeface="Carlito"/>
                        </a:rPr>
                        <a:t>also</a:t>
                      </a:r>
                      <a:r>
                        <a:rPr sz="1600" spc="-8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600" spc="10" dirty="0">
                          <a:latin typeface="Carlito"/>
                          <a:cs typeface="Carlito"/>
                        </a:rPr>
                        <a:t>useful</a:t>
                      </a:r>
                      <a:r>
                        <a:rPr sz="1600" spc="-9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600" spc="5" dirty="0">
                          <a:latin typeface="Carlito"/>
                          <a:cs typeface="Carlito"/>
                        </a:rPr>
                        <a:t>for</a:t>
                      </a:r>
                      <a:r>
                        <a:rPr sz="1600" spc="-1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600" dirty="0">
                          <a:latin typeface="Carlito"/>
                          <a:cs typeface="Carlito"/>
                        </a:rPr>
                        <a:t>servers</a:t>
                      </a:r>
                      <a:r>
                        <a:rPr sz="1600" spc="-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600" spc="20" dirty="0">
                          <a:latin typeface="Carlito"/>
                          <a:cs typeface="Carlito"/>
                        </a:rPr>
                        <a:t>that</a:t>
                      </a:r>
                      <a:r>
                        <a:rPr sz="1600" spc="-10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600" spc="5" dirty="0">
                          <a:latin typeface="Carlito"/>
                          <a:cs typeface="Carlito"/>
                        </a:rPr>
                        <a:t>answer  </a:t>
                      </a:r>
                      <a:r>
                        <a:rPr sz="1600" spc="15" dirty="0">
                          <a:latin typeface="Carlito"/>
                          <a:cs typeface="Carlito"/>
                        </a:rPr>
                        <a:t>small</a:t>
                      </a:r>
                      <a:r>
                        <a:rPr sz="1600" spc="-10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600" spc="15" dirty="0">
                          <a:latin typeface="Carlito"/>
                          <a:cs typeface="Carlito"/>
                        </a:rPr>
                        <a:t>queries</a:t>
                      </a:r>
                      <a:r>
                        <a:rPr sz="1600" spc="-1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600" spc="5" dirty="0">
                          <a:latin typeface="Carlito"/>
                          <a:cs typeface="Carlito"/>
                        </a:rPr>
                        <a:t>from</a:t>
                      </a:r>
                      <a:r>
                        <a:rPr sz="1600" spc="-5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600" spc="10" dirty="0">
                          <a:latin typeface="Carlito"/>
                          <a:cs typeface="Carlito"/>
                        </a:rPr>
                        <a:t>huge</a:t>
                      </a:r>
                      <a:r>
                        <a:rPr sz="1600" spc="-1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600" spc="15" dirty="0">
                          <a:latin typeface="Carlito"/>
                          <a:cs typeface="Carlito"/>
                        </a:rPr>
                        <a:t>numbers</a:t>
                      </a:r>
                      <a:r>
                        <a:rPr sz="1600" spc="-114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600" spc="15" dirty="0">
                          <a:latin typeface="Carlito"/>
                          <a:cs typeface="Carlito"/>
                        </a:rPr>
                        <a:t>of</a:t>
                      </a:r>
                      <a:r>
                        <a:rPr sz="1600" spc="-5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600" spc="10" dirty="0">
                          <a:latin typeface="Carlito"/>
                          <a:cs typeface="Carlito"/>
                        </a:rPr>
                        <a:t>clients</a:t>
                      </a:r>
                      <a:endParaRPr sz="1600" dirty="0">
                        <a:latin typeface="Carlito"/>
                        <a:cs typeface="Carlito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37566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600" spc="-40" dirty="0">
                          <a:latin typeface="Carlito"/>
                          <a:cs typeface="Carlito"/>
                        </a:rPr>
                        <a:t>HTTP, </a:t>
                      </a:r>
                      <a:r>
                        <a:rPr sz="1600" spc="-5" dirty="0">
                          <a:latin typeface="Carlito"/>
                          <a:cs typeface="Carlito"/>
                        </a:rPr>
                        <a:t>HTTPs, </a:t>
                      </a:r>
                      <a:r>
                        <a:rPr sz="1600" spc="-50" dirty="0">
                          <a:latin typeface="Carlito"/>
                          <a:cs typeface="Carlito"/>
                        </a:rPr>
                        <a:t>FTP, </a:t>
                      </a:r>
                      <a:r>
                        <a:rPr sz="1600" spc="-40" dirty="0">
                          <a:latin typeface="Carlito"/>
                          <a:cs typeface="Carlito"/>
                        </a:rPr>
                        <a:t>SMTP,</a:t>
                      </a:r>
                      <a:r>
                        <a:rPr sz="1600" spc="9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600" dirty="0">
                          <a:latin typeface="Carlito"/>
                          <a:cs typeface="Carlito"/>
                        </a:rPr>
                        <a:t>TELNET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600" spc="-10" dirty="0">
                          <a:latin typeface="Carlito"/>
                          <a:cs typeface="Carlito"/>
                        </a:rPr>
                        <a:t>DNS, </a:t>
                      </a:r>
                      <a:r>
                        <a:rPr sz="1600" spc="-35" dirty="0">
                          <a:latin typeface="Carlito"/>
                          <a:cs typeface="Carlito"/>
                        </a:rPr>
                        <a:t>TFTP, </a:t>
                      </a:r>
                      <a:r>
                        <a:rPr sz="1600" spc="-45" dirty="0">
                          <a:latin typeface="Carlito"/>
                          <a:cs typeface="Carlito"/>
                        </a:rPr>
                        <a:t>SNMP, </a:t>
                      </a:r>
                      <a:r>
                        <a:rPr sz="1600" spc="-50" dirty="0">
                          <a:latin typeface="Carlito"/>
                          <a:cs typeface="Carlito"/>
                        </a:rPr>
                        <a:t>RIP, </a:t>
                      </a:r>
                      <a:r>
                        <a:rPr sz="1600" spc="-45" dirty="0">
                          <a:latin typeface="Carlito"/>
                          <a:cs typeface="Carlito"/>
                        </a:rPr>
                        <a:t>RTP,</a:t>
                      </a:r>
                      <a:r>
                        <a:rPr sz="1600" spc="7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600" spc="-15" dirty="0">
                          <a:latin typeface="Carlito"/>
                          <a:cs typeface="Carlito"/>
                        </a:rPr>
                        <a:t>DHCP</a:t>
                      </a:r>
                      <a:endParaRPr sz="1600" dirty="0">
                        <a:latin typeface="Carlito"/>
                        <a:cs typeface="Carlito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316102"/>
            <a:ext cx="8145780" cy="815975"/>
          </a:xfrm>
          <a:custGeom>
            <a:avLst/>
            <a:gdLst/>
            <a:ahLst/>
            <a:cxnLst/>
            <a:rect l="l" t="t" r="r" b="b"/>
            <a:pathLst>
              <a:path w="8145780" h="815975">
                <a:moveTo>
                  <a:pt x="8009508" y="0"/>
                </a:moveTo>
                <a:lnTo>
                  <a:pt x="135915" y="0"/>
                </a:lnTo>
                <a:lnTo>
                  <a:pt x="92958" y="6940"/>
                </a:lnTo>
                <a:lnTo>
                  <a:pt x="55648" y="26261"/>
                </a:lnTo>
                <a:lnTo>
                  <a:pt x="26225" y="55714"/>
                </a:lnTo>
                <a:lnTo>
                  <a:pt x="6929" y="93049"/>
                </a:lnTo>
                <a:lnTo>
                  <a:pt x="0" y="136017"/>
                </a:lnTo>
                <a:lnTo>
                  <a:pt x="0" y="679576"/>
                </a:lnTo>
                <a:lnTo>
                  <a:pt x="6929" y="722544"/>
                </a:lnTo>
                <a:lnTo>
                  <a:pt x="26225" y="759879"/>
                </a:lnTo>
                <a:lnTo>
                  <a:pt x="55648" y="789332"/>
                </a:lnTo>
                <a:lnTo>
                  <a:pt x="92958" y="808653"/>
                </a:lnTo>
                <a:lnTo>
                  <a:pt x="135915" y="815594"/>
                </a:lnTo>
                <a:lnTo>
                  <a:pt x="8009508" y="815594"/>
                </a:lnTo>
                <a:lnTo>
                  <a:pt x="8052463" y="808653"/>
                </a:lnTo>
                <a:lnTo>
                  <a:pt x="8089766" y="789332"/>
                </a:lnTo>
                <a:lnTo>
                  <a:pt x="8119182" y="759879"/>
                </a:lnTo>
                <a:lnTo>
                  <a:pt x="8138471" y="722544"/>
                </a:lnTo>
                <a:lnTo>
                  <a:pt x="8145399" y="679576"/>
                </a:lnTo>
                <a:lnTo>
                  <a:pt x="8145399" y="136017"/>
                </a:lnTo>
                <a:lnTo>
                  <a:pt x="8138471" y="93049"/>
                </a:lnTo>
                <a:lnTo>
                  <a:pt x="8119182" y="55714"/>
                </a:lnTo>
                <a:lnTo>
                  <a:pt x="8089766" y="26261"/>
                </a:lnTo>
                <a:lnTo>
                  <a:pt x="8052463" y="6940"/>
                </a:lnTo>
                <a:lnTo>
                  <a:pt x="8009508" y="0"/>
                </a:lnTo>
                <a:close/>
              </a:path>
            </a:pathLst>
          </a:custGeom>
          <a:solidFill>
            <a:srgbClr val="006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0880" y="407035"/>
            <a:ext cx="545528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-40" dirty="0"/>
              <a:t>Transport Layer </a:t>
            </a:r>
            <a:r>
              <a:rPr sz="3600" dirty="0"/>
              <a:t>– </a:t>
            </a:r>
            <a:r>
              <a:rPr sz="3600" spc="-35" dirty="0"/>
              <a:t>TCP </a:t>
            </a:r>
            <a:r>
              <a:rPr sz="3600" dirty="0"/>
              <a:t>&amp;</a:t>
            </a:r>
            <a:r>
              <a:rPr sz="3600" spc="204" dirty="0"/>
              <a:t> </a:t>
            </a:r>
            <a:r>
              <a:rPr sz="3600" spc="-25" dirty="0"/>
              <a:t>UDP</a:t>
            </a:r>
            <a:endParaRPr sz="3600"/>
          </a:p>
        </p:txBody>
      </p:sp>
      <p:sp>
        <p:nvSpPr>
          <p:cNvPr id="4" name="object 4"/>
          <p:cNvSpPr/>
          <p:nvPr/>
        </p:nvSpPr>
        <p:spPr>
          <a:xfrm>
            <a:off x="320802" y="1752600"/>
            <a:ext cx="8570595" cy="4800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65492" y="1233741"/>
            <a:ext cx="376364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8140" indent="-346075">
              <a:lnSpc>
                <a:spcPct val="100000"/>
              </a:lnSpc>
              <a:spcBef>
                <a:spcPts val="100"/>
              </a:spcBef>
              <a:buClr>
                <a:srgbClr val="0083B7"/>
              </a:buClr>
              <a:buFont typeface="Wingdings"/>
              <a:buChar char=""/>
              <a:tabLst>
                <a:tab pos="358140" algn="l"/>
                <a:tab pos="358775" algn="l"/>
              </a:tabLst>
            </a:pPr>
            <a:r>
              <a:rPr sz="2400" spc="-20" dirty="0">
                <a:latin typeface="Carlito"/>
                <a:cs typeface="Carlito"/>
              </a:rPr>
              <a:t>TCP </a:t>
            </a:r>
            <a:r>
              <a:rPr sz="2400" dirty="0">
                <a:latin typeface="Carlito"/>
                <a:cs typeface="Carlito"/>
              </a:rPr>
              <a:t>&amp; </a:t>
            </a:r>
            <a:r>
              <a:rPr sz="2400" spc="-25" dirty="0">
                <a:latin typeface="Carlito"/>
                <a:cs typeface="Carlito"/>
              </a:rPr>
              <a:t>UDP </a:t>
            </a:r>
            <a:r>
              <a:rPr sz="2400" spc="-20" dirty="0">
                <a:latin typeface="Carlito"/>
                <a:cs typeface="Carlito"/>
              </a:rPr>
              <a:t>headers</a:t>
            </a:r>
            <a:r>
              <a:rPr sz="2400" spc="130" dirty="0">
                <a:latin typeface="Carlito"/>
                <a:cs typeface="Carlito"/>
              </a:rPr>
              <a:t> </a:t>
            </a:r>
            <a:r>
              <a:rPr sz="2400" spc="-25" dirty="0">
                <a:latin typeface="Carlito"/>
                <a:cs typeface="Carlito"/>
              </a:rPr>
              <a:t>format:</a:t>
            </a:r>
            <a:endParaRPr sz="2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316102"/>
            <a:ext cx="8145780" cy="815975"/>
          </a:xfrm>
          <a:custGeom>
            <a:avLst/>
            <a:gdLst/>
            <a:ahLst/>
            <a:cxnLst/>
            <a:rect l="l" t="t" r="r" b="b"/>
            <a:pathLst>
              <a:path w="8145780" h="815975">
                <a:moveTo>
                  <a:pt x="8009508" y="0"/>
                </a:moveTo>
                <a:lnTo>
                  <a:pt x="135915" y="0"/>
                </a:lnTo>
                <a:lnTo>
                  <a:pt x="92958" y="6940"/>
                </a:lnTo>
                <a:lnTo>
                  <a:pt x="55648" y="26261"/>
                </a:lnTo>
                <a:lnTo>
                  <a:pt x="26225" y="55714"/>
                </a:lnTo>
                <a:lnTo>
                  <a:pt x="6929" y="93049"/>
                </a:lnTo>
                <a:lnTo>
                  <a:pt x="0" y="136017"/>
                </a:lnTo>
                <a:lnTo>
                  <a:pt x="0" y="679576"/>
                </a:lnTo>
                <a:lnTo>
                  <a:pt x="6929" y="722544"/>
                </a:lnTo>
                <a:lnTo>
                  <a:pt x="26225" y="759879"/>
                </a:lnTo>
                <a:lnTo>
                  <a:pt x="55648" y="789332"/>
                </a:lnTo>
                <a:lnTo>
                  <a:pt x="92958" y="808653"/>
                </a:lnTo>
                <a:lnTo>
                  <a:pt x="135915" y="815594"/>
                </a:lnTo>
                <a:lnTo>
                  <a:pt x="8009508" y="815594"/>
                </a:lnTo>
                <a:lnTo>
                  <a:pt x="8052463" y="808653"/>
                </a:lnTo>
                <a:lnTo>
                  <a:pt x="8089766" y="789332"/>
                </a:lnTo>
                <a:lnTo>
                  <a:pt x="8119182" y="759879"/>
                </a:lnTo>
                <a:lnTo>
                  <a:pt x="8138471" y="722544"/>
                </a:lnTo>
                <a:lnTo>
                  <a:pt x="8145399" y="679576"/>
                </a:lnTo>
                <a:lnTo>
                  <a:pt x="8145399" y="136017"/>
                </a:lnTo>
                <a:lnTo>
                  <a:pt x="8138471" y="93049"/>
                </a:lnTo>
                <a:lnTo>
                  <a:pt x="8119182" y="55714"/>
                </a:lnTo>
                <a:lnTo>
                  <a:pt x="8089766" y="26261"/>
                </a:lnTo>
                <a:lnTo>
                  <a:pt x="8052463" y="6940"/>
                </a:lnTo>
                <a:lnTo>
                  <a:pt x="8009508" y="0"/>
                </a:lnTo>
                <a:close/>
              </a:path>
            </a:pathLst>
          </a:custGeom>
          <a:solidFill>
            <a:srgbClr val="006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0880" y="407035"/>
            <a:ext cx="410337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-40" dirty="0"/>
              <a:t>Transport Layer </a:t>
            </a:r>
            <a:r>
              <a:rPr sz="3600" dirty="0"/>
              <a:t>–</a:t>
            </a:r>
            <a:r>
              <a:rPr sz="3600" spc="165" dirty="0"/>
              <a:t> </a:t>
            </a:r>
            <a:r>
              <a:rPr sz="3600" spc="-35" dirty="0"/>
              <a:t>TCP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725805" y="1388783"/>
            <a:ext cx="7775575" cy="4563745"/>
          </a:xfrm>
          <a:prstGeom prst="rect">
            <a:avLst/>
          </a:prstGeom>
        </p:spPr>
        <p:txBody>
          <a:bodyPr vert="horz" wrap="square" lIns="0" tIns="135255" rIns="0" bIns="0" rtlCol="0">
            <a:spAutoFit/>
          </a:bodyPr>
          <a:lstStyle/>
          <a:p>
            <a:pPr marL="246379" indent="-234315">
              <a:lnSpc>
                <a:spcPct val="100000"/>
              </a:lnSpc>
              <a:spcBef>
                <a:spcPts val="1065"/>
              </a:spcBef>
              <a:buClr>
                <a:srgbClr val="0083B7"/>
              </a:buClr>
              <a:buFont typeface="Wingdings"/>
              <a:buChar char=""/>
              <a:tabLst>
                <a:tab pos="247015" algn="l"/>
              </a:tabLst>
            </a:pPr>
            <a:r>
              <a:rPr sz="2400" b="1" spc="5" dirty="0">
                <a:latin typeface="Carlito"/>
                <a:cs typeface="Carlito"/>
              </a:rPr>
              <a:t>TCP </a:t>
            </a:r>
            <a:r>
              <a:rPr sz="2400" b="1" spc="-5" dirty="0">
                <a:latin typeface="Carlito"/>
                <a:cs typeface="Carlito"/>
              </a:rPr>
              <a:t>Flags </a:t>
            </a:r>
            <a:r>
              <a:rPr sz="2400" b="1" spc="-10" dirty="0">
                <a:latin typeface="Carlito"/>
                <a:cs typeface="Carlito"/>
              </a:rPr>
              <a:t>(Control</a:t>
            </a:r>
            <a:r>
              <a:rPr sz="2400" b="1" spc="15" dirty="0">
                <a:latin typeface="Carlito"/>
                <a:cs typeface="Carlito"/>
              </a:rPr>
              <a:t> </a:t>
            </a:r>
            <a:r>
              <a:rPr sz="2400" b="1" spc="-20" dirty="0">
                <a:latin typeface="Carlito"/>
                <a:cs typeface="Carlito"/>
              </a:rPr>
              <a:t>bits):</a:t>
            </a:r>
            <a:endParaRPr sz="2400" dirty="0">
              <a:latin typeface="Carlito"/>
              <a:cs typeface="Carlito"/>
            </a:endParaRPr>
          </a:p>
          <a:p>
            <a:pPr marL="815975" marR="343535" lvl="1" indent="-346075">
              <a:lnSpc>
                <a:spcPct val="95100"/>
              </a:lnSpc>
              <a:spcBef>
                <a:spcPts val="919"/>
              </a:spcBef>
              <a:buClr>
                <a:srgbClr val="0083B7"/>
              </a:buClr>
              <a:buFont typeface="Courier New"/>
              <a:buChar char="o"/>
              <a:tabLst>
                <a:tab pos="816610" algn="l"/>
              </a:tabLst>
            </a:pPr>
            <a:r>
              <a:rPr sz="2000" spc="-15" dirty="0">
                <a:latin typeface="Carlito"/>
                <a:cs typeface="Carlito"/>
              </a:rPr>
              <a:t>CWR </a:t>
            </a:r>
            <a:r>
              <a:rPr sz="2000" dirty="0">
                <a:latin typeface="Carlito"/>
                <a:cs typeface="Carlito"/>
              </a:rPr>
              <a:t>– </a:t>
            </a:r>
            <a:r>
              <a:rPr sz="2000" spc="-10" dirty="0">
                <a:latin typeface="Carlito"/>
                <a:cs typeface="Carlito"/>
              </a:rPr>
              <a:t>Congestion Window </a:t>
            </a:r>
            <a:r>
              <a:rPr sz="2000" spc="-5" dirty="0">
                <a:latin typeface="Carlito"/>
                <a:cs typeface="Carlito"/>
              </a:rPr>
              <a:t>Reduced </a:t>
            </a:r>
            <a:r>
              <a:rPr sz="2000" dirty="0">
                <a:latin typeface="Carlito"/>
                <a:cs typeface="Carlito"/>
              </a:rPr>
              <a:t>(CWR) </a:t>
            </a:r>
            <a:r>
              <a:rPr sz="2000" spc="10" dirty="0">
                <a:latin typeface="Carlito"/>
                <a:cs typeface="Carlito"/>
              </a:rPr>
              <a:t>flag </a:t>
            </a:r>
            <a:r>
              <a:rPr sz="2000" spc="5" dirty="0">
                <a:latin typeface="Carlito"/>
                <a:cs typeface="Carlito"/>
              </a:rPr>
              <a:t>is </a:t>
            </a:r>
            <a:r>
              <a:rPr sz="2000" spc="-10" dirty="0">
                <a:latin typeface="Carlito"/>
                <a:cs typeface="Carlito"/>
              </a:rPr>
              <a:t>set </a:t>
            </a:r>
            <a:r>
              <a:rPr sz="2000" spc="-5" dirty="0">
                <a:latin typeface="Carlito"/>
                <a:cs typeface="Carlito"/>
              </a:rPr>
              <a:t>by </a:t>
            </a:r>
            <a:r>
              <a:rPr sz="2000" spc="-15" dirty="0">
                <a:latin typeface="Carlito"/>
                <a:cs typeface="Carlito"/>
              </a:rPr>
              <a:t>the  </a:t>
            </a:r>
            <a:r>
              <a:rPr sz="2000" spc="-5" dirty="0">
                <a:latin typeface="Carlito"/>
                <a:cs typeface="Carlito"/>
              </a:rPr>
              <a:t>sending host </a:t>
            </a:r>
            <a:r>
              <a:rPr sz="2000" spc="-15" dirty="0">
                <a:latin typeface="Carlito"/>
                <a:cs typeface="Carlito"/>
              </a:rPr>
              <a:t>to </a:t>
            </a:r>
            <a:r>
              <a:rPr sz="2000" dirty="0">
                <a:latin typeface="Carlito"/>
                <a:cs typeface="Carlito"/>
              </a:rPr>
              <a:t>indicate </a:t>
            </a:r>
            <a:r>
              <a:rPr sz="2000" spc="-10" dirty="0">
                <a:latin typeface="Carlito"/>
                <a:cs typeface="Carlito"/>
              </a:rPr>
              <a:t>that </a:t>
            </a:r>
            <a:r>
              <a:rPr sz="2000" spc="5" dirty="0">
                <a:latin typeface="Carlito"/>
                <a:cs typeface="Carlito"/>
              </a:rPr>
              <a:t>it </a:t>
            </a:r>
            <a:r>
              <a:rPr sz="2000" spc="-10" dirty="0">
                <a:latin typeface="Carlito"/>
                <a:cs typeface="Carlito"/>
              </a:rPr>
              <a:t>received </a:t>
            </a:r>
            <a:r>
              <a:rPr sz="2000" dirty="0">
                <a:latin typeface="Carlito"/>
                <a:cs typeface="Carlito"/>
              </a:rPr>
              <a:t>a </a:t>
            </a:r>
            <a:r>
              <a:rPr sz="2000" spc="-15" dirty="0">
                <a:latin typeface="Carlito"/>
                <a:cs typeface="Carlito"/>
              </a:rPr>
              <a:t>TCP </a:t>
            </a:r>
            <a:r>
              <a:rPr sz="2000" spc="-10" dirty="0">
                <a:latin typeface="Carlito"/>
                <a:cs typeface="Carlito"/>
              </a:rPr>
              <a:t>segment </a:t>
            </a:r>
            <a:r>
              <a:rPr sz="2000" spc="-5" dirty="0">
                <a:latin typeface="Carlito"/>
                <a:cs typeface="Carlito"/>
              </a:rPr>
              <a:t>with </a:t>
            </a:r>
            <a:r>
              <a:rPr sz="2000" spc="-15" dirty="0">
                <a:latin typeface="Carlito"/>
                <a:cs typeface="Carlito"/>
              </a:rPr>
              <a:t>the  ECE </a:t>
            </a:r>
            <a:r>
              <a:rPr sz="2000" spc="10" dirty="0">
                <a:latin typeface="Carlito"/>
                <a:cs typeface="Carlito"/>
              </a:rPr>
              <a:t>flag</a:t>
            </a:r>
            <a:r>
              <a:rPr sz="2000" spc="-15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set</a:t>
            </a:r>
            <a:endParaRPr sz="2000" dirty="0">
              <a:latin typeface="Carlito"/>
              <a:cs typeface="Carlito"/>
            </a:endParaRPr>
          </a:p>
          <a:p>
            <a:pPr marL="815975" lvl="1" indent="-346075">
              <a:lnSpc>
                <a:spcPts val="2320"/>
              </a:lnSpc>
              <a:spcBef>
                <a:spcPts val="725"/>
              </a:spcBef>
              <a:buClr>
                <a:srgbClr val="0083B7"/>
              </a:buClr>
              <a:buFont typeface="Courier New"/>
              <a:buChar char="o"/>
              <a:tabLst>
                <a:tab pos="816610" algn="l"/>
              </a:tabLst>
            </a:pPr>
            <a:r>
              <a:rPr sz="2000" spc="-15" dirty="0">
                <a:latin typeface="Carlito"/>
                <a:cs typeface="Carlito"/>
              </a:rPr>
              <a:t>ECE </a:t>
            </a:r>
            <a:r>
              <a:rPr sz="2000" spc="-5" dirty="0">
                <a:latin typeface="Carlito"/>
                <a:cs typeface="Carlito"/>
              </a:rPr>
              <a:t>(ECN-Echo) </a:t>
            </a:r>
            <a:r>
              <a:rPr sz="2000" dirty="0">
                <a:latin typeface="Carlito"/>
                <a:cs typeface="Carlito"/>
              </a:rPr>
              <a:t>– indicate </a:t>
            </a:r>
            <a:r>
              <a:rPr sz="2000" spc="-10" dirty="0">
                <a:latin typeface="Carlito"/>
                <a:cs typeface="Carlito"/>
              </a:rPr>
              <a:t>that </a:t>
            </a:r>
            <a:r>
              <a:rPr sz="2000" spc="-15" dirty="0">
                <a:latin typeface="Carlito"/>
                <a:cs typeface="Carlito"/>
              </a:rPr>
              <a:t>the TCP </a:t>
            </a:r>
            <a:r>
              <a:rPr sz="2000" spc="-20" dirty="0">
                <a:latin typeface="Carlito"/>
                <a:cs typeface="Carlito"/>
              </a:rPr>
              <a:t>peer </a:t>
            </a:r>
            <a:r>
              <a:rPr sz="2000" spc="5" dirty="0">
                <a:latin typeface="Carlito"/>
                <a:cs typeface="Carlito"/>
              </a:rPr>
              <a:t>is </a:t>
            </a:r>
            <a:r>
              <a:rPr sz="2000" spc="-15" dirty="0">
                <a:latin typeface="Carlito"/>
                <a:cs typeface="Carlito"/>
              </a:rPr>
              <a:t>ECN</a:t>
            </a:r>
            <a:r>
              <a:rPr sz="2000" spc="320" dirty="0">
                <a:latin typeface="Carlito"/>
                <a:cs typeface="Carlito"/>
              </a:rPr>
              <a:t> </a:t>
            </a:r>
            <a:r>
              <a:rPr sz="2000" spc="10" dirty="0">
                <a:latin typeface="Carlito"/>
                <a:cs typeface="Carlito"/>
              </a:rPr>
              <a:t>(Explicit</a:t>
            </a:r>
            <a:endParaRPr sz="2000" dirty="0">
              <a:latin typeface="Carlito"/>
              <a:cs typeface="Carlito"/>
            </a:endParaRPr>
          </a:p>
          <a:p>
            <a:pPr marL="815975">
              <a:lnSpc>
                <a:spcPts val="2320"/>
              </a:lnSpc>
            </a:pPr>
            <a:r>
              <a:rPr sz="2000" spc="-10" dirty="0">
                <a:latin typeface="Carlito"/>
                <a:cs typeface="Carlito"/>
              </a:rPr>
              <a:t>Congestion </a:t>
            </a:r>
            <a:r>
              <a:rPr sz="2000" spc="-5" dirty="0">
                <a:latin typeface="Carlito"/>
                <a:cs typeface="Carlito"/>
              </a:rPr>
              <a:t>Notification) </a:t>
            </a:r>
            <a:r>
              <a:rPr sz="2000" spc="5" dirty="0">
                <a:latin typeface="Carlito"/>
                <a:cs typeface="Carlito"/>
              </a:rPr>
              <a:t>capable </a:t>
            </a:r>
            <a:r>
              <a:rPr sz="2000" dirty="0">
                <a:latin typeface="Carlito"/>
                <a:cs typeface="Carlito"/>
              </a:rPr>
              <a:t>during</a:t>
            </a:r>
            <a:r>
              <a:rPr sz="2000" spc="20" dirty="0">
                <a:latin typeface="Carlito"/>
                <a:cs typeface="Carlito"/>
              </a:rPr>
              <a:t> </a:t>
            </a:r>
            <a:r>
              <a:rPr sz="2000" spc="15" dirty="0">
                <a:latin typeface="Carlito"/>
                <a:cs typeface="Carlito"/>
              </a:rPr>
              <a:t>3-way</a:t>
            </a:r>
            <a:endParaRPr sz="2000" dirty="0">
              <a:latin typeface="Carlito"/>
              <a:cs typeface="Carlito"/>
            </a:endParaRPr>
          </a:p>
          <a:p>
            <a:pPr marL="815975" lvl="1" indent="-346075">
              <a:lnSpc>
                <a:spcPct val="100000"/>
              </a:lnSpc>
              <a:spcBef>
                <a:spcPts val="725"/>
              </a:spcBef>
              <a:buClr>
                <a:srgbClr val="0083B7"/>
              </a:buClr>
              <a:buFont typeface="Courier New"/>
              <a:buChar char="o"/>
              <a:tabLst>
                <a:tab pos="816610" algn="l"/>
              </a:tabLst>
            </a:pPr>
            <a:r>
              <a:rPr sz="2000" spc="10" dirty="0">
                <a:solidFill>
                  <a:srgbClr val="FF0000"/>
                </a:solidFill>
                <a:latin typeface="Carlito"/>
                <a:cs typeface="Carlito"/>
              </a:rPr>
              <a:t>URG</a:t>
            </a:r>
            <a:r>
              <a:rPr sz="2000" spc="1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– </a:t>
            </a:r>
            <a:r>
              <a:rPr sz="2000" spc="-5" dirty="0">
                <a:latin typeface="Carlito"/>
                <a:cs typeface="Carlito"/>
              </a:rPr>
              <a:t>indicates </a:t>
            </a:r>
            <a:r>
              <a:rPr sz="2000" spc="-10" dirty="0">
                <a:latin typeface="Carlito"/>
                <a:cs typeface="Carlito"/>
              </a:rPr>
              <a:t>that </a:t>
            </a:r>
            <a:r>
              <a:rPr sz="2000" spc="-15" dirty="0">
                <a:latin typeface="Carlito"/>
                <a:cs typeface="Carlito"/>
              </a:rPr>
              <a:t>the </a:t>
            </a:r>
            <a:r>
              <a:rPr sz="2000" dirty="0">
                <a:latin typeface="Carlito"/>
                <a:cs typeface="Carlito"/>
              </a:rPr>
              <a:t>URGent </a:t>
            </a:r>
            <a:r>
              <a:rPr sz="2000" spc="-15" dirty="0">
                <a:latin typeface="Carlito"/>
                <a:cs typeface="Carlito"/>
              </a:rPr>
              <a:t>pointer </a:t>
            </a:r>
            <a:r>
              <a:rPr sz="2000" dirty="0">
                <a:latin typeface="Carlito"/>
                <a:cs typeface="Carlito"/>
              </a:rPr>
              <a:t>field </a:t>
            </a:r>
            <a:r>
              <a:rPr sz="2000" spc="5" dirty="0">
                <a:latin typeface="Carlito"/>
                <a:cs typeface="Carlito"/>
              </a:rPr>
              <a:t>is</a:t>
            </a:r>
            <a:r>
              <a:rPr sz="2000" spc="195" dirty="0">
                <a:latin typeface="Carlito"/>
                <a:cs typeface="Carlito"/>
              </a:rPr>
              <a:t> </a:t>
            </a:r>
            <a:r>
              <a:rPr sz="2000" spc="10" dirty="0">
                <a:latin typeface="Carlito"/>
                <a:cs typeface="Carlito"/>
              </a:rPr>
              <a:t>significant</a:t>
            </a:r>
            <a:endParaRPr sz="2000" dirty="0">
              <a:latin typeface="Carlito"/>
              <a:cs typeface="Carlito"/>
            </a:endParaRPr>
          </a:p>
          <a:p>
            <a:pPr marL="815975" lvl="1" indent="-346075">
              <a:lnSpc>
                <a:spcPct val="100000"/>
              </a:lnSpc>
              <a:spcBef>
                <a:spcPts val="725"/>
              </a:spcBef>
              <a:buClr>
                <a:srgbClr val="0083B7"/>
              </a:buClr>
              <a:buFont typeface="Courier New"/>
              <a:buChar char="o"/>
              <a:tabLst>
                <a:tab pos="816610" algn="l"/>
              </a:tabLst>
            </a:pPr>
            <a:r>
              <a:rPr sz="2000" spc="-25" dirty="0">
                <a:solidFill>
                  <a:srgbClr val="FF0000"/>
                </a:solidFill>
                <a:latin typeface="Carlito"/>
                <a:cs typeface="Carlito"/>
              </a:rPr>
              <a:t>ACK </a:t>
            </a:r>
            <a:r>
              <a:rPr sz="2000" dirty="0">
                <a:latin typeface="Carlito"/>
                <a:cs typeface="Carlito"/>
              </a:rPr>
              <a:t>– </a:t>
            </a:r>
            <a:r>
              <a:rPr sz="2000" spc="-5" dirty="0">
                <a:latin typeface="Carlito"/>
                <a:cs typeface="Carlito"/>
              </a:rPr>
              <a:t>indicates </a:t>
            </a:r>
            <a:r>
              <a:rPr sz="2000" spc="-10" dirty="0">
                <a:latin typeface="Carlito"/>
                <a:cs typeface="Carlito"/>
              </a:rPr>
              <a:t>that </a:t>
            </a:r>
            <a:r>
              <a:rPr sz="2000" spc="-15" dirty="0">
                <a:latin typeface="Carlito"/>
                <a:cs typeface="Carlito"/>
              </a:rPr>
              <a:t>the </a:t>
            </a:r>
            <a:r>
              <a:rPr sz="2000" spc="-10" dirty="0">
                <a:latin typeface="Carlito"/>
                <a:cs typeface="Carlito"/>
              </a:rPr>
              <a:t>ACKnowledgment </a:t>
            </a:r>
            <a:r>
              <a:rPr sz="2000" dirty="0">
                <a:latin typeface="Carlito"/>
                <a:cs typeface="Carlito"/>
              </a:rPr>
              <a:t>field </a:t>
            </a:r>
            <a:r>
              <a:rPr sz="2000" spc="5" dirty="0">
                <a:latin typeface="Carlito"/>
                <a:cs typeface="Carlito"/>
              </a:rPr>
              <a:t>is</a:t>
            </a:r>
            <a:r>
              <a:rPr sz="2000" spc="305" dirty="0">
                <a:latin typeface="Carlito"/>
                <a:cs typeface="Carlito"/>
              </a:rPr>
              <a:t> </a:t>
            </a:r>
            <a:r>
              <a:rPr sz="2000" spc="10" dirty="0">
                <a:latin typeface="Carlito"/>
                <a:cs typeface="Carlito"/>
              </a:rPr>
              <a:t>significant</a:t>
            </a:r>
            <a:endParaRPr sz="2000" dirty="0">
              <a:latin typeface="Carlito"/>
              <a:cs typeface="Carlito"/>
            </a:endParaRPr>
          </a:p>
          <a:p>
            <a:pPr marL="815975" lvl="1" indent="-346075">
              <a:lnSpc>
                <a:spcPct val="100000"/>
              </a:lnSpc>
              <a:spcBef>
                <a:spcPts val="725"/>
              </a:spcBef>
              <a:buClr>
                <a:srgbClr val="0083B7"/>
              </a:buClr>
              <a:buFont typeface="Courier New"/>
              <a:buChar char="o"/>
              <a:tabLst>
                <a:tab pos="816610" algn="l"/>
              </a:tabLst>
            </a:pPr>
            <a:r>
              <a:rPr sz="2000" spc="-10" dirty="0">
                <a:solidFill>
                  <a:srgbClr val="FF0000"/>
                </a:solidFill>
                <a:latin typeface="Carlito"/>
                <a:cs typeface="Carlito"/>
              </a:rPr>
              <a:t>PSH </a:t>
            </a:r>
            <a:r>
              <a:rPr sz="2000" dirty="0">
                <a:latin typeface="Carlito"/>
                <a:cs typeface="Carlito"/>
              </a:rPr>
              <a:t>– Push</a:t>
            </a:r>
            <a:r>
              <a:rPr sz="2000" spc="6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function</a:t>
            </a:r>
          </a:p>
          <a:p>
            <a:pPr marL="815975" lvl="1" indent="-346075">
              <a:lnSpc>
                <a:spcPct val="100000"/>
              </a:lnSpc>
              <a:spcBef>
                <a:spcPts val="725"/>
              </a:spcBef>
              <a:buClr>
                <a:srgbClr val="0083B7"/>
              </a:buClr>
              <a:buFont typeface="Courier New"/>
              <a:buChar char="o"/>
              <a:tabLst>
                <a:tab pos="816610" algn="l"/>
              </a:tabLst>
            </a:pPr>
            <a:r>
              <a:rPr sz="2000" spc="-5" dirty="0">
                <a:solidFill>
                  <a:srgbClr val="FF0000"/>
                </a:solidFill>
                <a:latin typeface="Carlito"/>
                <a:cs typeface="Carlito"/>
              </a:rPr>
              <a:t>RST </a:t>
            </a:r>
            <a:r>
              <a:rPr sz="2000" dirty="0">
                <a:latin typeface="Carlito"/>
                <a:cs typeface="Carlito"/>
              </a:rPr>
              <a:t>– </a:t>
            </a:r>
            <a:r>
              <a:rPr sz="2000" spc="-5" dirty="0">
                <a:latin typeface="Carlito"/>
                <a:cs typeface="Carlito"/>
              </a:rPr>
              <a:t>Reset </a:t>
            </a:r>
            <a:r>
              <a:rPr sz="2000" spc="-15" dirty="0">
                <a:latin typeface="Carlito"/>
                <a:cs typeface="Carlito"/>
              </a:rPr>
              <a:t>the </a:t>
            </a:r>
            <a:r>
              <a:rPr sz="2000" spc="-5" dirty="0">
                <a:latin typeface="Carlito"/>
                <a:cs typeface="Carlito"/>
              </a:rPr>
              <a:t>connection </a:t>
            </a:r>
            <a:r>
              <a:rPr sz="2000" spc="-15" dirty="0">
                <a:latin typeface="Carlito"/>
                <a:cs typeface="Carlito"/>
              </a:rPr>
              <a:t>(Seen </a:t>
            </a:r>
            <a:r>
              <a:rPr sz="2000" spc="-10" dirty="0">
                <a:latin typeface="Carlito"/>
                <a:cs typeface="Carlito"/>
              </a:rPr>
              <a:t>on </a:t>
            </a:r>
            <a:r>
              <a:rPr sz="2000" spc="-15" dirty="0">
                <a:latin typeface="Carlito"/>
                <a:cs typeface="Carlito"/>
              </a:rPr>
              <a:t>rejected</a:t>
            </a:r>
            <a:r>
              <a:rPr sz="2000" spc="345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connections)</a:t>
            </a:r>
            <a:endParaRPr sz="2000" dirty="0">
              <a:latin typeface="Carlito"/>
              <a:cs typeface="Carlito"/>
            </a:endParaRPr>
          </a:p>
          <a:p>
            <a:pPr marL="815975" lvl="1" indent="-346075">
              <a:lnSpc>
                <a:spcPct val="100000"/>
              </a:lnSpc>
              <a:spcBef>
                <a:spcPts val="725"/>
              </a:spcBef>
              <a:buClr>
                <a:srgbClr val="0083B7"/>
              </a:buClr>
              <a:buFont typeface="Courier New"/>
              <a:buChar char="o"/>
              <a:tabLst>
                <a:tab pos="816610" algn="l"/>
              </a:tabLst>
            </a:pPr>
            <a:r>
              <a:rPr sz="2000" spc="-20" dirty="0">
                <a:solidFill>
                  <a:srgbClr val="FF0000"/>
                </a:solidFill>
                <a:latin typeface="Carlito"/>
                <a:cs typeface="Carlito"/>
              </a:rPr>
              <a:t>SYN </a:t>
            </a:r>
            <a:r>
              <a:rPr sz="2000" dirty="0">
                <a:latin typeface="Carlito"/>
                <a:cs typeface="Carlito"/>
              </a:rPr>
              <a:t>– </a:t>
            </a:r>
            <a:r>
              <a:rPr sz="2000" spc="-5" dirty="0">
                <a:latin typeface="Carlito"/>
                <a:cs typeface="Carlito"/>
              </a:rPr>
              <a:t>Synchronize </a:t>
            </a:r>
            <a:r>
              <a:rPr sz="2000" spc="-10" dirty="0">
                <a:latin typeface="Carlito"/>
                <a:cs typeface="Carlito"/>
              </a:rPr>
              <a:t>sequence numbers </a:t>
            </a:r>
            <a:r>
              <a:rPr sz="2000" spc="-15" dirty="0">
                <a:latin typeface="Carlito"/>
                <a:cs typeface="Carlito"/>
              </a:rPr>
              <a:t>(Seen </a:t>
            </a:r>
            <a:r>
              <a:rPr sz="2000" spc="-10" dirty="0">
                <a:latin typeface="Carlito"/>
                <a:cs typeface="Carlito"/>
              </a:rPr>
              <a:t>on </a:t>
            </a:r>
            <a:r>
              <a:rPr sz="2000" spc="-15" dirty="0">
                <a:latin typeface="Carlito"/>
                <a:cs typeface="Carlito"/>
              </a:rPr>
              <a:t>new</a:t>
            </a:r>
            <a:r>
              <a:rPr sz="2000" spc="-5" dirty="0">
                <a:latin typeface="Carlito"/>
                <a:cs typeface="Carlito"/>
              </a:rPr>
              <a:t> connections)</a:t>
            </a:r>
            <a:endParaRPr sz="2000" dirty="0">
              <a:latin typeface="Carlito"/>
              <a:cs typeface="Carlito"/>
            </a:endParaRPr>
          </a:p>
          <a:p>
            <a:pPr marL="815975" lvl="1" indent="-346075">
              <a:lnSpc>
                <a:spcPct val="100000"/>
              </a:lnSpc>
              <a:spcBef>
                <a:spcPts val="725"/>
              </a:spcBef>
              <a:buClr>
                <a:srgbClr val="0083B7"/>
              </a:buClr>
              <a:buFont typeface="Courier New"/>
              <a:buChar char="o"/>
              <a:tabLst>
                <a:tab pos="816610" algn="l"/>
              </a:tabLst>
            </a:pPr>
            <a:r>
              <a:rPr sz="2000" spc="-25" dirty="0">
                <a:solidFill>
                  <a:srgbClr val="FF0000"/>
                </a:solidFill>
                <a:latin typeface="Carlito"/>
                <a:cs typeface="Carlito"/>
              </a:rPr>
              <a:t>FIN </a:t>
            </a:r>
            <a:r>
              <a:rPr sz="2000" dirty="0">
                <a:latin typeface="Carlito"/>
                <a:cs typeface="Carlito"/>
              </a:rPr>
              <a:t>– </a:t>
            </a:r>
            <a:r>
              <a:rPr sz="2000" spc="-10" dirty="0">
                <a:latin typeface="Carlito"/>
                <a:cs typeface="Carlito"/>
              </a:rPr>
              <a:t>No </a:t>
            </a:r>
            <a:r>
              <a:rPr sz="2000" dirty="0">
                <a:latin typeface="Carlito"/>
                <a:cs typeface="Carlito"/>
              </a:rPr>
              <a:t>more </a:t>
            </a:r>
            <a:r>
              <a:rPr sz="2000" spc="-10" dirty="0">
                <a:latin typeface="Carlito"/>
                <a:cs typeface="Carlito"/>
              </a:rPr>
              <a:t>data </a:t>
            </a:r>
            <a:r>
              <a:rPr sz="2000" spc="5" dirty="0">
                <a:latin typeface="Carlito"/>
                <a:cs typeface="Carlito"/>
              </a:rPr>
              <a:t>from </a:t>
            </a:r>
            <a:r>
              <a:rPr sz="2000" spc="-15" dirty="0">
                <a:latin typeface="Carlito"/>
                <a:cs typeface="Carlito"/>
              </a:rPr>
              <a:t>sender (Seen </a:t>
            </a:r>
            <a:r>
              <a:rPr sz="2000" spc="-10" dirty="0">
                <a:latin typeface="Carlito"/>
                <a:cs typeface="Carlito"/>
              </a:rPr>
              <a:t>after </a:t>
            </a:r>
            <a:r>
              <a:rPr sz="2000" dirty="0">
                <a:latin typeface="Carlito"/>
                <a:cs typeface="Carlito"/>
              </a:rPr>
              <a:t>a </a:t>
            </a:r>
            <a:r>
              <a:rPr sz="2000" spc="-5" dirty="0">
                <a:latin typeface="Carlito"/>
                <a:cs typeface="Carlito"/>
              </a:rPr>
              <a:t>connection </a:t>
            </a:r>
            <a:r>
              <a:rPr sz="2000" spc="5" dirty="0">
                <a:latin typeface="Carlito"/>
                <a:cs typeface="Carlito"/>
              </a:rPr>
              <a:t>is</a:t>
            </a:r>
            <a:r>
              <a:rPr sz="2000" spc="37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closed)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316102"/>
            <a:ext cx="8145780" cy="815975"/>
          </a:xfrm>
          <a:custGeom>
            <a:avLst/>
            <a:gdLst/>
            <a:ahLst/>
            <a:cxnLst/>
            <a:rect l="l" t="t" r="r" b="b"/>
            <a:pathLst>
              <a:path w="8145780" h="815975">
                <a:moveTo>
                  <a:pt x="8009508" y="0"/>
                </a:moveTo>
                <a:lnTo>
                  <a:pt x="135915" y="0"/>
                </a:lnTo>
                <a:lnTo>
                  <a:pt x="92958" y="6940"/>
                </a:lnTo>
                <a:lnTo>
                  <a:pt x="55648" y="26261"/>
                </a:lnTo>
                <a:lnTo>
                  <a:pt x="26225" y="55714"/>
                </a:lnTo>
                <a:lnTo>
                  <a:pt x="6929" y="93049"/>
                </a:lnTo>
                <a:lnTo>
                  <a:pt x="0" y="136017"/>
                </a:lnTo>
                <a:lnTo>
                  <a:pt x="0" y="679576"/>
                </a:lnTo>
                <a:lnTo>
                  <a:pt x="6929" y="722544"/>
                </a:lnTo>
                <a:lnTo>
                  <a:pt x="26225" y="759879"/>
                </a:lnTo>
                <a:lnTo>
                  <a:pt x="55648" y="789332"/>
                </a:lnTo>
                <a:lnTo>
                  <a:pt x="92958" y="808653"/>
                </a:lnTo>
                <a:lnTo>
                  <a:pt x="135915" y="815594"/>
                </a:lnTo>
                <a:lnTo>
                  <a:pt x="8009508" y="815594"/>
                </a:lnTo>
                <a:lnTo>
                  <a:pt x="8052463" y="808653"/>
                </a:lnTo>
                <a:lnTo>
                  <a:pt x="8089766" y="789332"/>
                </a:lnTo>
                <a:lnTo>
                  <a:pt x="8119182" y="759879"/>
                </a:lnTo>
                <a:lnTo>
                  <a:pt x="8138471" y="722544"/>
                </a:lnTo>
                <a:lnTo>
                  <a:pt x="8145399" y="679576"/>
                </a:lnTo>
                <a:lnTo>
                  <a:pt x="8145399" y="136017"/>
                </a:lnTo>
                <a:lnTo>
                  <a:pt x="8138471" y="93049"/>
                </a:lnTo>
                <a:lnTo>
                  <a:pt x="8119182" y="55714"/>
                </a:lnTo>
                <a:lnTo>
                  <a:pt x="8089766" y="26261"/>
                </a:lnTo>
                <a:lnTo>
                  <a:pt x="8052463" y="6940"/>
                </a:lnTo>
                <a:lnTo>
                  <a:pt x="8009508" y="0"/>
                </a:lnTo>
                <a:close/>
              </a:path>
            </a:pathLst>
          </a:custGeom>
          <a:solidFill>
            <a:srgbClr val="006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0880" y="407035"/>
            <a:ext cx="410337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-40" dirty="0"/>
              <a:t>Transport Layer </a:t>
            </a:r>
            <a:r>
              <a:rPr sz="3600" dirty="0"/>
              <a:t>–</a:t>
            </a:r>
            <a:r>
              <a:rPr sz="3600" spc="165" dirty="0"/>
              <a:t> </a:t>
            </a:r>
            <a:r>
              <a:rPr sz="3600" spc="-35" dirty="0"/>
              <a:t>TCP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342880" y="1349285"/>
            <a:ext cx="8591702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8140" marR="5080" indent="-346075">
              <a:lnSpc>
                <a:spcPct val="100000"/>
              </a:lnSpc>
              <a:spcBef>
                <a:spcPts val="100"/>
              </a:spcBef>
              <a:buClr>
                <a:srgbClr val="0083B7"/>
              </a:buClr>
              <a:buFont typeface="Wingdings"/>
              <a:buChar char=""/>
              <a:tabLst>
                <a:tab pos="358140" algn="l"/>
                <a:tab pos="358775" algn="l"/>
              </a:tabLst>
            </a:pPr>
            <a:r>
              <a:rPr sz="2000" b="1" spc="-25" dirty="0">
                <a:latin typeface="Carlito"/>
                <a:cs typeface="Carlito"/>
              </a:rPr>
              <a:t>TCP </a:t>
            </a:r>
            <a:r>
              <a:rPr sz="2000" b="1" spc="-10" dirty="0">
                <a:latin typeface="Carlito"/>
                <a:cs typeface="Carlito"/>
              </a:rPr>
              <a:t>Connection </a:t>
            </a:r>
            <a:r>
              <a:rPr sz="2000" b="1" spc="-15" dirty="0">
                <a:latin typeface="Carlito"/>
                <a:cs typeface="Carlito"/>
              </a:rPr>
              <a:t>Establishment </a:t>
            </a:r>
            <a:r>
              <a:rPr sz="2000" dirty="0">
                <a:latin typeface="Wingdings"/>
                <a:cs typeface="Wingdings"/>
              </a:rPr>
              <a:t>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45" dirty="0">
                <a:latin typeface="Carlito"/>
                <a:cs typeface="Carlito"/>
              </a:rPr>
              <a:t>3-Way </a:t>
            </a:r>
            <a:r>
              <a:rPr sz="2000" spc="-5" dirty="0">
                <a:latin typeface="Carlito"/>
                <a:cs typeface="Carlito"/>
              </a:rPr>
              <a:t>Handshake </a:t>
            </a:r>
            <a:r>
              <a:rPr sz="2000" spc="-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000" spc="10" dirty="0">
                <a:solidFill>
                  <a:srgbClr val="FF0000"/>
                </a:solidFill>
                <a:latin typeface="Carlito"/>
                <a:cs typeface="Carlito"/>
              </a:rPr>
              <a:t>SYN </a:t>
            </a:r>
            <a:r>
              <a:rPr sz="2000" dirty="0">
                <a:solidFill>
                  <a:srgbClr val="FF0000"/>
                </a:solidFill>
                <a:latin typeface="Wingdings"/>
                <a:cs typeface="Wingdings"/>
              </a:rPr>
              <a:t>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FF0000"/>
                </a:solidFill>
                <a:latin typeface="Carlito"/>
                <a:cs typeface="Carlito"/>
              </a:rPr>
              <a:t>SYN/ACK </a:t>
            </a:r>
            <a:r>
              <a:rPr sz="2000" dirty="0">
                <a:solidFill>
                  <a:srgbClr val="FF0000"/>
                </a:solidFill>
                <a:latin typeface="Wingdings"/>
                <a:cs typeface="Wingdings"/>
              </a:rPr>
              <a:t></a:t>
            </a:r>
            <a:r>
              <a:rPr sz="2000" spc="-2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FF0000"/>
                </a:solidFill>
                <a:latin typeface="Carlito"/>
                <a:cs typeface="Carlito"/>
              </a:rPr>
              <a:t>ACK</a:t>
            </a:r>
            <a:endParaRPr sz="2000" dirty="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3473" y="2839437"/>
            <a:ext cx="8591702" cy="37024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49E75A7-5837-5BB6-4FCD-FD8471653086}"/>
              </a:ext>
            </a:extLst>
          </p:cNvPr>
          <p:cNvSpPr txBox="1"/>
          <p:nvPr/>
        </p:nvSpPr>
        <p:spPr>
          <a:xfrm>
            <a:off x="248562" y="1669886"/>
            <a:ext cx="8780338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6379" indent="-234315">
              <a:spcBef>
                <a:spcPts val="1205"/>
              </a:spcBef>
              <a:buClr>
                <a:srgbClr val="0083B7"/>
              </a:buClr>
              <a:buFont typeface="Wingdings"/>
              <a:buChar char=""/>
              <a:tabLst>
                <a:tab pos="247015" algn="l"/>
              </a:tabLst>
            </a:pPr>
            <a:r>
              <a:rPr lang="en-US" sz="2000" dirty="0">
                <a:latin typeface="Carlito"/>
              </a:rPr>
              <a:t>TCP uses a three-way handshake to establish a reliable connection. </a:t>
            </a:r>
          </a:p>
          <a:p>
            <a:pPr marL="246379" indent="-234315">
              <a:spcBef>
                <a:spcPts val="1205"/>
              </a:spcBef>
              <a:buClr>
                <a:srgbClr val="0083B7"/>
              </a:buClr>
              <a:buFont typeface="Wingdings"/>
              <a:buChar char=""/>
              <a:tabLst>
                <a:tab pos="247015" algn="l"/>
              </a:tabLst>
            </a:pPr>
            <a:r>
              <a:rPr lang="en-US" sz="2000" dirty="0">
                <a:latin typeface="Carlito"/>
              </a:rPr>
              <a:t>The connection is full duplex, and both sides synchronize (SYN) and acknowledge (ACK) each other. 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316102"/>
            <a:ext cx="8145780" cy="815975"/>
          </a:xfrm>
          <a:custGeom>
            <a:avLst/>
            <a:gdLst/>
            <a:ahLst/>
            <a:cxnLst/>
            <a:rect l="l" t="t" r="r" b="b"/>
            <a:pathLst>
              <a:path w="8145780" h="815975">
                <a:moveTo>
                  <a:pt x="8009508" y="0"/>
                </a:moveTo>
                <a:lnTo>
                  <a:pt x="135915" y="0"/>
                </a:lnTo>
                <a:lnTo>
                  <a:pt x="92958" y="6940"/>
                </a:lnTo>
                <a:lnTo>
                  <a:pt x="55648" y="26261"/>
                </a:lnTo>
                <a:lnTo>
                  <a:pt x="26225" y="55714"/>
                </a:lnTo>
                <a:lnTo>
                  <a:pt x="6929" y="93049"/>
                </a:lnTo>
                <a:lnTo>
                  <a:pt x="0" y="136017"/>
                </a:lnTo>
                <a:lnTo>
                  <a:pt x="0" y="679576"/>
                </a:lnTo>
                <a:lnTo>
                  <a:pt x="6929" y="722544"/>
                </a:lnTo>
                <a:lnTo>
                  <a:pt x="26225" y="759879"/>
                </a:lnTo>
                <a:lnTo>
                  <a:pt x="55648" y="789332"/>
                </a:lnTo>
                <a:lnTo>
                  <a:pt x="92958" y="808653"/>
                </a:lnTo>
                <a:lnTo>
                  <a:pt x="135915" y="815594"/>
                </a:lnTo>
                <a:lnTo>
                  <a:pt x="8009508" y="815594"/>
                </a:lnTo>
                <a:lnTo>
                  <a:pt x="8052463" y="808653"/>
                </a:lnTo>
                <a:lnTo>
                  <a:pt x="8089766" y="789332"/>
                </a:lnTo>
                <a:lnTo>
                  <a:pt x="8119182" y="759879"/>
                </a:lnTo>
                <a:lnTo>
                  <a:pt x="8138471" y="722544"/>
                </a:lnTo>
                <a:lnTo>
                  <a:pt x="8145399" y="679576"/>
                </a:lnTo>
                <a:lnTo>
                  <a:pt x="8145399" y="136017"/>
                </a:lnTo>
                <a:lnTo>
                  <a:pt x="8138471" y="93049"/>
                </a:lnTo>
                <a:lnTo>
                  <a:pt x="8119182" y="55714"/>
                </a:lnTo>
                <a:lnTo>
                  <a:pt x="8089766" y="26261"/>
                </a:lnTo>
                <a:lnTo>
                  <a:pt x="8052463" y="6940"/>
                </a:lnTo>
                <a:lnTo>
                  <a:pt x="8009508" y="0"/>
                </a:lnTo>
                <a:close/>
              </a:path>
            </a:pathLst>
          </a:custGeom>
          <a:solidFill>
            <a:srgbClr val="006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0880" y="407035"/>
            <a:ext cx="410337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-40" dirty="0"/>
              <a:t>Transport Layer </a:t>
            </a:r>
            <a:r>
              <a:rPr sz="3600" dirty="0"/>
              <a:t>–</a:t>
            </a:r>
            <a:r>
              <a:rPr sz="3600" spc="165" dirty="0"/>
              <a:t> </a:t>
            </a:r>
            <a:r>
              <a:rPr sz="3600" spc="-35" dirty="0"/>
              <a:t>TCP</a:t>
            </a:r>
            <a:endParaRPr sz="3600"/>
          </a:p>
        </p:txBody>
      </p:sp>
      <p:sp>
        <p:nvSpPr>
          <p:cNvPr id="4" name="object 4"/>
          <p:cNvSpPr/>
          <p:nvPr/>
        </p:nvSpPr>
        <p:spPr>
          <a:xfrm>
            <a:off x="2043557" y="1930909"/>
            <a:ext cx="5125212" cy="4927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65492" y="1233741"/>
            <a:ext cx="7873365" cy="6724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8140" marR="5080" indent="-346075">
              <a:lnSpc>
                <a:spcPct val="100000"/>
              </a:lnSpc>
              <a:spcBef>
                <a:spcPts val="100"/>
              </a:spcBef>
              <a:buClr>
                <a:srgbClr val="0083B7"/>
              </a:buClr>
              <a:buFont typeface="Wingdings"/>
              <a:buChar char=""/>
              <a:tabLst>
                <a:tab pos="358140" algn="l"/>
                <a:tab pos="358775" algn="l"/>
              </a:tabLst>
            </a:pPr>
            <a:r>
              <a:rPr sz="2400" b="1" spc="-25" dirty="0">
                <a:latin typeface="Carlito"/>
                <a:cs typeface="Carlito"/>
              </a:rPr>
              <a:t>TCP</a:t>
            </a:r>
            <a:r>
              <a:rPr sz="2400" b="1" spc="20" dirty="0">
                <a:latin typeface="Carlito"/>
                <a:cs typeface="Carlito"/>
              </a:rPr>
              <a:t> </a:t>
            </a:r>
            <a:r>
              <a:rPr sz="2400" b="1" spc="-20" dirty="0">
                <a:latin typeface="Carlito"/>
                <a:cs typeface="Carlito"/>
              </a:rPr>
              <a:t>Windowing</a:t>
            </a:r>
            <a:r>
              <a:rPr sz="2400" b="1" spc="105" dirty="0">
                <a:latin typeface="Carlito"/>
                <a:cs typeface="Carlito"/>
              </a:rPr>
              <a:t> </a:t>
            </a:r>
            <a:r>
              <a:rPr sz="2000" b="1" dirty="0">
                <a:latin typeface="Wingdings"/>
                <a:cs typeface="Wingdings"/>
              </a:rPr>
              <a:t></a:t>
            </a:r>
            <a:r>
              <a:rPr sz="2000" b="1" spc="-55" dirty="0">
                <a:latin typeface="Times New Roman"/>
                <a:cs typeface="Times New Roman"/>
              </a:rPr>
              <a:t> </a:t>
            </a:r>
            <a:r>
              <a:rPr sz="1850" b="1" spc="-20" dirty="0">
                <a:latin typeface="Carlito"/>
                <a:cs typeface="Carlito"/>
              </a:rPr>
              <a:t>quantity</a:t>
            </a:r>
            <a:r>
              <a:rPr sz="1850" b="1" spc="-90" dirty="0">
                <a:latin typeface="Carlito"/>
                <a:cs typeface="Carlito"/>
              </a:rPr>
              <a:t> </a:t>
            </a:r>
            <a:r>
              <a:rPr sz="1850" b="1" spc="-25" dirty="0">
                <a:latin typeface="Carlito"/>
                <a:cs typeface="Carlito"/>
              </a:rPr>
              <a:t>of</a:t>
            </a:r>
            <a:r>
              <a:rPr sz="1850" b="1" spc="45" dirty="0">
                <a:latin typeface="Carlito"/>
                <a:cs typeface="Carlito"/>
              </a:rPr>
              <a:t> </a:t>
            </a:r>
            <a:r>
              <a:rPr sz="1850" b="1" spc="-20" dirty="0">
                <a:latin typeface="Carlito"/>
                <a:cs typeface="Carlito"/>
              </a:rPr>
              <a:t>data</a:t>
            </a:r>
            <a:r>
              <a:rPr sz="1850" b="1" spc="-130" dirty="0">
                <a:latin typeface="Carlito"/>
                <a:cs typeface="Carlito"/>
              </a:rPr>
              <a:t> </a:t>
            </a:r>
            <a:r>
              <a:rPr sz="1850" b="1" dirty="0">
                <a:latin typeface="Carlito"/>
                <a:cs typeface="Carlito"/>
              </a:rPr>
              <a:t>segments</a:t>
            </a:r>
            <a:r>
              <a:rPr sz="1850" b="1" spc="-190" dirty="0">
                <a:latin typeface="Carlito"/>
                <a:cs typeface="Carlito"/>
              </a:rPr>
              <a:t> </a:t>
            </a:r>
            <a:r>
              <a:rPr sz="1850" b="1" spc="5" dirty="0">
                <a:latin typeface="Carlito"/>
                <a:cs typeface="Carlito"/>
              </a:rPr>
              <a:t>in</a:t>
            </a:r>
            <a:r>
              <a:rPr sz="1850" b="1" spc="-125" dirty="0">
                <a:latin typeface="Carlito"/>
                <a:cs typeface="Carlito"/>
              </a:rPr>
              <a:t> </a:t>
            </a:r>
            <a:r>
              <a:rPr sz="1850" b="1" spc="-5" dirty="0">
                <a:latin typeface="Carlito"/>
                <a:cs typeface="Carlito"/>
              </a:rPr>
              <a:t>bytes</a:t>
            </a:r>
            <a:r>
              <a:rPr sz="1850" b="1" spc="-110" dirty="0">
                <a:latin typeface="Carlito"/>
                <a:cs typeface="Carlito"/>
              </a:rPr>
              <a:t> </a:t>
            </a:r>
            <a:r>
              <a:rPr sz="1850" b="1" spc="-20" dirty="0">
                <a:latin typeface="Carlito"/>
                <a:cs typeface="Carlito"/>
              </a:rPr>
              <a:t>that</a:t>
            </a:r>
            <a:r>
              <a:rPr sz="1850" b="1" spc="-95" dirty="0">
                <a:latin typeface="Carlito"/>
                <a:cs typeface="Carlito"/>
              </a:rPr>
              <a:t> </a:t>
            </a:r>
            <a:r>
              <a:rPr sz="1850" b="1" spc="-5" dirty="0">
                <a:latin typeface="Carlito"/>
                <a:cs typeface="Carlito"/>
              </a:rPr>
              <a:t>a</a:t>
            </a:r>
            <a:r>
              <a:rPr sz="1850" b="1" spc="35" dirty="0">
                <a:latin typeface="Carlito"/>
                <a:cs typeface="Carlito"/>
              </a:rPr>
              <a:t> </a:t>
            </a:r>
            <a:r>
              <a:rPr sz="1850" b="1" spc="-10" dirty="0">
                <a:latin typeface="Carlito"/>
                <a:cs typeface="Carlito"/>
              </a:rPr>
              <a:t>machine</a:t>
            </a:r>
            <a:r>
              <a:rPr sz="1850" b="1" spc="-145" dirty="0">
                <a:latin typeface="Carlito"/>
                <a:cs typeface="Carlito"/>
              </a:rPr>
              <a:t> </a:t>
            </a:r>
            <a:r>
              <a:rPr sz="1850" b="1" spc="-10" dirty="0">
                <a:latin typeface="Carlito"/>
                <a:cs typeface="Carlito"/>
              </a:rPr>
              <a:t>can  </a:t>
            </a:r>
            <a:r>
              <a:rPr sz="1850" b="1" spc="-15" dirty="0">
                <a:latin typeface="Carlito"/>
                <a:cs typeface="Carlito"/>
              </a:rPr>
              <a:t>transmit/send</a:t>
            </a:r>
            <a:r>
              <a:rPr sz="1850" b="1" spc="-210" dirty="0">
                <a:latin typeface="Carlito"/>
                <a:cs typeface="Carlito"/>
              </a:rPr>
              <a:t> </a:t>
            </a:r>
            <a:r>
              <a:rPr sz="1850" b="1" spc="-25" dirty="0">
                <a:latin typeface="Carlito"/>
                <a:cs typeface="Carlito"/>
              </a:rPr>
              <a:t>on</a:t>
            </a:r>
            <a:r>
              <a:rPr sz="1850" b="1" spc="-50" dirty="0">
                <a:latin typeface="Carlito"/>
                <a:cs typeface="Carlito"/>
              </a:rPr>
              <a:t> </a:t>
            </a:r>
            <a:r>
              <a:rPr sz="1850" b="1" spc="-15" dirty="0">
                <a:latin typeface="Carlito"/>
                <a:cs typeface="Carlito"/>
              </a:rPr>
              <a:t>the</a:t>
            </a:r>
            <a:r>
              <a:rPr sz="1850" b="1" spc="-65" dirty="0">
                <a:latin typeface="Carlito"/>
                <a:cs typeface="Carlito"/>
              </a:rPr>
              <a:t> </a:t>
            </a:r>
            <a:r>
              <a:rPr sz="1850" b="1" spc="-15" dirty="0">
                <a:latin typeface="Carlito"/>
                <a:cs typeface="Carlito"/>
              </a:rPr>
              <a:t>network</a:t>
            </a:r>
            <a:r>
              <a:rPr sz="1850" b="1" spc="-185" dirty="0">
                <a:latin typeface="Carlito"/>
                <a:cs typeface="Carlito"/>
              </a:rPr>
              <a:t> </a:t>
            </a:r>
            <a:r>
              <a:rPr sz="1850" b="1" spc="-20" dirty="0">
                <a:latin typeface="Carlito"/>
                <a:cs typeface="Carlito"/>
              </a:rPr>
              <a:t>without</a:t>
            </a:r>
            <a:r>
              <a:rPr sz="1850" b="1" spc="-100" dirty="0">
                <a:latin typeface="Carlito"/>
                <a:cs typeface="Carlito"/>
              </a:rPr>
              <a:t> </a:t>
            </a:r>
            <a:r>
              <a:rPr sz="1850" b="1" spc="-5" dirty="0">
                <a:latin typeface="Carlito"/>
                <a:cs typeface="Carlito"/>
              </a:rPr>
              <a:t>receiving</a:t>
            </a:r>
            <a:r>
              <a:rPr sz="1850" b="1" spc="-170" dirty="0">
                <a:latin typeface="Carlito"/>
                <a:cs typeface="Carlito"/>
              </a:rPr>
              <a:t> </a:t>
            </a:r>
            <a:r>
              <a:rPr sz="1850" b="1" spc="-20" dirty="0">
                <a:latin typeface="Carlito"/>
                <a:cs typeface="Carlito"/>
              </a:rPr>
              <a:t>an</a:t>
            </a:r>
            <a:r>
              <a:rPr sz="1850" b="1" spc="-50" dirty="0">
                <a:latin typeface="Carlito"/>
                <a:cs typeface="Carlito"/>
              </a:rPr>
              <a:t> </a:t>
            </a:r>
            <a:r>
              <a:rPr sz="1850" b="1" spc="-25" dirty="0">
                <a:latin typeface="Carlito"/>
                <a:cs typeface="Carlito"/>
              </a:rPr>
              <a:t>acknowledgement</a:t>
            </a:r>
            <a:endParaRPr sz="185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316102"/>
            <a:ext cx="8145780" cy="815975"/>
          </a:xfrm>
          <a:custGeom>
            <a:avLst/>
            <a:gdLst/>
            <a:ahLst/>
            <a:cxnLst/>
            <a:rect l="l" t="t" r="r" b="b"/>
            <a:pathLst>
              <a:path w="8145780" h="815975">
                <a:moveTo>
                  <a:pt x="8009508" y="0"/>
                </a:moveTo>
                <a:lnTo>
                  <a:pt x="135915" y="0"/>
                </a:lnTo>
                <a:lnTo>
                  <a:pt x="92958" y="6940"/>
                </a:lnTo>
                <a:lnTo>
                  <a:pt x="55648" y="26261"/>
                </a:lnTo>
                <a:lnTo>
                  <a:pt x="26225" y="55714"/>
                </a:lnTo>
                <a:lnTo>
                  <a:pt x="6929" y="93049"/>
                </a:lnTo>
                <a:lnTo>
                  <a:pt x="0" y="136017"/>
                </a:lnTo>
                <a:lnTo>
                  <a:pt x="0" y="679576"/>
                </a:lnTo>
                <a:lnTo>
                  <a:pt x="6929" y="722544"/>
                </a:lnTo>
                <a:lnTo>
                  <a:pt x="26225" y="759879"/>
                </a:lnTo>
                <a:lnTo>
                  <a:pt x="55648" y="789332"/>
                </a:lnTo>
                <a:lnTo>
                  <a:pt x="92958" y="808653"/>
                </a:lnTo>
                <a:lnTo>
                  <a:pt x="135915" y="815594"/>
                </a:lnTo>
                <a:lnTo>
                  <a:pt x="8009508" y="815594"/>
                </a:lnTo>
                <a:lnTo>
                  <a:pt x="8052463" y="808653"/>
                </a:lnTo>
                <a:lnTo>
                  <a:pt x="8089766" y="789332"/>
                </a:lnTo>
                <a:lnTo>
                  <a:pt x="8119182" y="759879"/>
                </a:lnTo>
                <a:lnTo>
                  <a:pt x="8138471" y="722544"/>
                </a:lnTo>
                <a:lnTo>
                  <a:pt x="8145399" y="679576"/>
                </a:lnTo>
                <a:lnTo>
                  <a:pt x="8145399" y="136017"/>
                </a:lnTo>
                <a:lnTo>
                  <a:pt x="8138471" y="93049"/>
                </a:lnTo>
                <a:lnTo>
                  <a:pt x="8119182" y="55714"/>
                </a:lnTo>
                <a:lnTo>
                  <a:pt x="8089766" y="26261"/>
                </a:lnTo>
                <a:lnTo>
                  <a:pt x="8052463" y="6940"/>
                </a:lnTo>
                <a:lnTo>
                  <a:pt x="8009508" y="0"/>
                </a:lnTo>
                <a:close/>
              </a:path>
            </a:pathLst>
          </a:custGeom>
          <a:solidFill>
            <a:srgbClr val="006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0880" y="478155"/>
            <a:ext cx="7475855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-5" dirty="0"/>
              <a:t>Network </a:t>
            </a:r>
            <a:r>
              <a:rPr sz="1600" spc="-10" dirty="0"/>
              <a:t>Layer </a:t>
            </a:r>
            <a:r>
              <a:rPr sz="1600" spc="5" dirty="0"/>
              <a:t>Protocols </a:t>
            </a:r>
            <a:r>
              <a:rPr sz="1600" spc="-5" dirty="0"/>
              <a:t>and Internet </a:t>
            </a:r>
            <a:r>
              <a:rPr sz="1600" dirty="0"/>
              <a:t>Protocol</a:t>
            </a:r>
            <a:r>
              <a:rPr sz="1600" spc="-365" dirty="0"/>
              <a:t> </a:t>
            </a:r>
            <a:r>
              <a:rPr sz="1600" dirty="0"/>
              <a:t>(IP)</a:t>
            </a:r>
          </a:p>
        </p:txBody>
      </p:sp>
      <p:sp>
        <p:nvSpPr>
          <p:cNvPr id="4" name="object 4"/>
          <p:cNvSpPr/>
          <p:nvPr/>
        </p:nvSpPr>
        <p:spPr>
          <a:xfrm>
            <a:off x="228600" y="1314076"/>
            <a:ext cx="8686800" cy="53730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316102"/>
            <a:ext cx="8145780" cy="815975"/>
          </a:xfrm>
          <a:custGeom>
            <a:avLst/>
            <a:gdLst/>
            <a:ahLst/>
            <a:cxnLst/>
            <a:rect l="l" t="t" r="r" b="b"/>
            <a:pathLst>
              <a:path w="8145780" h="815975">
                <a:moveTo>
                  <a:pt x="8009508" y="0"/>
                </a:moveTo>
                <a:lnTo>
                  <a:pt x="135915" y="0"/>
                </a:lnTo>
                <a:lnTo>
                  <a:pt x="92958" y="6940"/>
                </a:lnTo>
                <a:lnTo>
                  <a:pt x="55648" y="26261"/>
                </a:lnTo>
                <a:lnTo>
                  <a:pt x="26225" y="55714"/>
                </a:lnTo>
                <a:lnTo>
                  <a:pt x="6929" y="93049"/>
                </a:lnTo>
                <a:lnTo>
                  <a:pt x="0" y="136017"/>
                </a:lnTo>
                <a:lnTo>
                  <a:pt x="0" y="679576"/>
                </a:lnTo>
                <a:lnTo>
                  <a:pt x="6929" y="722544"/>
                </a:lnTo>
                <a:lnTo>
                  <a:pt x="26225" y="759879"/>
                </a:lnTo>
                <a:lnTo>
                  <a:pt x="55648" y="789332"/>
                </a:lnTo>
                <a:lnTo>
                  <a:pt x="92958" y="808653"/>
                </a:lnTo>
                <a:lnTo>
                  <a:pt x="135915" y="815594"/>
                </a:lnTo>
                <a:lnTo>
                  <a:pt x="8009508" y="815594"/>
                </a:lnTo>
                <a:lnTo>
                  <a:pt x="8052463" y="808653"/>
                </a:lnTo>
                <a:lnTo>
                  <a:pt x="8089766" y="789332"/>
                </a:lnTo>
                <a:lnTo>
                  <a:pt x="8119182" y="759879"/>
                </a:lnTo>
                <a:lnTo>
                  <a:pt x="8138471" y="722544"/>
                </a:lnTo>
                <a:lnTo>
                  <a:pt x="8145399" y="679576"/>
                </a:lnTo>
                <a:lnTo>
                  <a:pt x="8145399" y="136017"/>
                </a:lnTo>
                <a:lnTo>
                  <a:pt x="8138471" y="93049"/>
                </a:lnTo>
                <a:lnTo>
                  <a:pt x="8119182" y="55714"/>
                </a:lnTo>
                <a:lnTo>
                  <a:pt x="8089766" y="26261"/>
                </a:lnTo>
                <a:lnTo>
                  <a:pt x="8052463" y="6940"/>
                </a:lnTo>
                <a:lnTo>
                  <a:pt x="8009508" y="0"/>
                </a:lnTo>
                <a:close/>
              </a:path>
            </a:pathLst>
          </a:custGeom>
          <a:solidFill>
            <a:srgbClr val="006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0880" y="407035"/>
            <a:ext cx="410337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-40" dirty="0"/>
              <a:t>Transport Layer </a:t>
            </a:r>
            <a:r>
              <a:rPr sz="3600" dirty="0"/>
              <a:t>–</a:t>
            </a:r>
            <a:r>
              <a:rPr sz="3600" spc="165" dirty="0"/>
              <a:t> </a:t>
            </a:r>
            <a:r>
              <a:rPr sz="3600" spc="-35" dirty="0"/>
              <a:t>TCP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765492" y="1233741"/>
            <a:ext cx="539496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8140" indent="-346075">
              <a:lnSpc>
                <a:spcPct val="100000"/>
              </a:lnSpc>
              <a:spcBef>
                <a:spcPts val="100"/>
              </a:spcBef>
              <a:buClr>
                <a:srgbClr val="0083B7"/>
              </a:buClr>
              <a:buFont typeface="Wingdings"/>
              <a:buChar char=""/>
              <a:tabLst>
                <a:tab pos="358140" algn="l"/>
                <a:tab pos="358775" algn="l"/>
              </a:tabLst>
            </a:pPr>
            <a:r>
              <a:rPr sz="2400" b="1" spc="-25" dirty="0">
                <a:latin typeface="Carlito"/>
                <a:cs typeface="Carlito"/>
              </a:rPr>
              <a:t>TCP </a:t>
            </a:r>
            <a:r>
              <a:rPr sz="2400" b="1" spc="-15" dirty="0">
                <a:latin typeface="Carlito"/>
                <a:cs typeface="Carlito"/>
              </a:rPr>
              <a:t>Reliable Delivery </a:t>
            </a:r>
            <a:r>
              <a:rPr sz="2400" b="1" dirty="0">
                <a:latin typeface="Wingdings"/>
                <a:cs typeface="Wingdings"/>
              </a:rPr>
              <a:t></a:t>
            </a:r>
            <a:r>
              <a:rPr sz="2400" b="1" spc="90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Carlito"/>
                <a:cs typeface="Carlito"/>
              </a:rPr>
              <a:t>Retransmission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84427" y="1603895"/>
            <a:ext cx="6443472" cy="50115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316102"/>
            <a:ext cx="8145780" cy="815975"/>
          </a:xfrm>
          <a:custGeom>
            <a:avLst/>
            <a:gdLst/>
            <a:ahLst/>
            <a:cxnLst/>
            <a:rect l="l" t="t" r="r" b="b"/>
            <a:pathLst>
              <a:path w="8145780" h="815975">
                <a:moveTo>
                  <a:pt x="8009508" y="0"/>
                </a:moveTo>
                <a:lnTo>
                  <a:pt x="135915" y="0"/>
                </a:lnTo>
                <a:lnTo>
                  <a:pt x="92958" y="6940"/>
                </a:lnTo>
                <a:lnTo>
                  <a:pt x="55648" y="26261"/>
                </a:lnTo>
                <a:lnTo>
                  <a:pt x="26225" y="55714"/>
                </a:lnTo>
                <a:lnTo>
                  <a:pt x="6929" y="93049"/>
                </a:lnTo>
                <a:lnTo>
                  <a:pt x="0" y="136017"/>
                </a:lnTo>
                <a:lnTo>
                  <a:pt x="0" y="679576"/>
                </a:lnTo>
                <a:lnTo>
                  <a:pt x="6929" y="722544"/>
                </a:lnTo>
                <a:lnTo>
                  <a:pt x="26225" y="759879"/>
                </a:lnTo>
                <a:lnTo>
                  <a:pt x="55648" y="789332"/>
                </a:lnTo>
                <a:lnTo>
                  <a:pt x="92958" y="808653"/>
                </a:lnTo>
                <a:lnTo>
                  <a:pt x="135915" y="815594"/>
                </a:lnTo>
                <a:lnTo>
                  <a:pt x="8009508" y="815594"/>
                </a:lnTo>
                <a:lnTo>
                  <a:pt x="8052463" y="808653"/>
                </a:lnTo>
                <a:lnTo>
                  <a:pt x="8089766" y="789332"/>
                </a:lnTo>
                <a:lnTo>
                  <a:pt x="8119182" y="759879"/>
                </a:lnTo>
                <a:lnTo>
                  <a:pt x="8138471" y="722544"/>
                </a:lnTo>
                <a:lnTo>
                  <a:pt x="8145399" y="679576"/>
                </a:lnTo>
                <a:lnTo>
                  <a:pt x="8145399" y="136017"/>
                </a:lnTo>
                <a:lnTo>
                  <a:pt x="8138471" y="93049"/>
                </a:lnTo>
                <a:lnTo>
                  <a:pt x="8119182" y="55714"/>
                </a:lnTo>
                <a:lnTo>
                  <a:pt x="8089766" y="26261"/>
                </a:lnTo>
                <a:lnTo>
                  <a:pt x="8052463" y="6940"/>
                </a:lnTo>
                <a:lnTo>
                  <a:pt x="8009508" y="0"/>
                </a:lnTo>
                <a:close/>
              </a:path>
            </a:pathLst>
          </a:custGeom>
          <a:solidFill>
            <a:srgbClr val="006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0880" y="407035"/>
            <a:ext cx="410337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-40" dirty="0"/>
              <a:t>Transport Layer </a:t>
            </a:r>
            <a:r>
              <a:rPr sz="3600" dirty="0"/>
              <a:t>–</a:t>
            </a:r>
            <a:r>
              <a:rPr sz="3600" spc="165" dirty="0"/>
              <a:t> </a:t>
            </a:r>
            <a:r>
              <a:rPr sz="3600" spc="-35" dirty="0"/>
              <a:t>TCP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464820" y="1007489"/>
            <a:ext cx="8279938" cy="2874645"/>
          </a:xfrm>
          <a:prstGeom prst="rect">
            <a:avLst/>
          </a:prstGeom>
        </p:spPr>
        <p:txBody>
          <a:bodyPr vert="horz" wrap="square" lIns="0" tIns="135255" rIns="0" bIns="0" rtlCol="0">
            <a:spAutoFit/>
          </a:bodyPr>
          <a:lstStyle/>
          <a:p>
            <a:pPr marL="246379" indent="-234315">
              <a:lnSpc>
                <a:spcPct val="100000"/>
              </a:lnSpc>
              <a:spcBef>
                <a:spcPts val="1065"/>
              </a:spcBef>
              <a:buClr>
                <a:srgbClr val="0083B7"/>
              </a:buClr>
              <a:buFont typeface="Wingdings"/>
              <a:buChar char=""/>
              <a:tabLst>
                <a:tab pos="247015" algn="l"/>
              </a:tabLst>
            </a:pPr>
            <a:r>
              <a:rPr sz="2400" b="1" spc="5" dirty="0">
                <a:latin typeface="Carlito"/>
                <a:cs typeface="Carlito"/>
              </a:rPr>
              <a:t>TCP </a:t>
            </a:r>
            <a:r>
              <a:rPr sz="2400" b="1" spc="-10" dirty="0">
                <a:latin typeface="Carlito"/>
                <a:cs typeface="Carlito"/>
              </a:rPr>
              <a:t>Flow</a:t>
            </a:r>
            <a:r>
              <a:rPr sz="2400" b="1" spc="-5" dirty="0">
                <a:latin typeface="Carlito"/>
                <a:cs typeface="Carlito"/>
              </a:rPr>
              <a:t> Control</a:t>
            </a:r>
            <a:endParaRPr sz="2400" dirty="0">
              <a:latin typeface="Carlito"/>
              <a:cs typeface="Carlito"/>
            </a:endParaRPr>
          </a:p>
          <a:p>
            <a:pPr marL="815975" marR="163195" lvl="1" indent="-346075" algn="just">
              <a:lnSpc>
                <a:spcPts val="2240"/>
              </a:lnSpc>
              <a:spcBef>
                <a:spcPts val="1010"/>
              </a:spcBef>
              <a:buClr>
                <a:srgbClr val="0083B7"/>
              </a:buClr>
              <a:buFont typeface="Courier New"/>
              <a:buChar char="o"/>
              <a:tabLst>
                <a:tab pos="816610" algn="l"/>
              </a:tabLst>
            </a:pPr>
            <a:r>
              <a:rPr sz="2000" spc="-20" dirty="0">
                <a:latin typeface="Carlito"/>
                <a:cs typeface="Carlito"/>
              </a:rPr>
              <a:t>Another </a:t>
            </a:r>
            <a:r>
              <a:rPr sz="2000" dirty="0">
                <a:latin typeface="Carlito"/>
                <a:cs typeface="Carlito"/>
              </a:rPr>
              <a:t>function </a:t>
            </a:r>
            <a:r>
              <a:rPr sz="2000" spc="-10" dirty="0">
                <a:latin typeface="Carlito"/>
                <a:cs typeface="Carlito"/>
              </a:rPr>
              <a:t>of </a:t>
            </a:r>
            <a:r>
              <a:rPr sz="2000" spc="-15" dirty="0">
                <a:latin typeface="Carlito"/>
                <a:cs typeface="Carlito"/>
              </a:rPr>
              <a:t>the </a:t>
            </a:r>
            <a:r>
              <a:rPr sz="2000" dirty="0">
                <a:latin typeface="Carlito"/>
                <a:cs typeface="Carlito"/>
              </a:rPr>
              <a:t>transport </a:t>
            </a:r>
            <a:r>
              <a:rPr sz="2000" spc="-10" dirty="0">
                <a:latin typeface="Carlito"/>
                <a:cs typeface="Carlito"/>
              </a:rPr>
              <a:t>layer </a:t>
            </a:r>
            <a:r>
              <a:rPr sz="2000" spc="5" dirty="0">
                <a:latin typeface="Carlito"/>
                <a:cs typeface="Carlito"/>
              </a:rPr>
              <a:t>is </a:t>
            </a:r>
            <a:r>
              <a:rPr sz="2000" spc="-15" dirty="0">
                <a:latin typeface="Carlito"/>
                <a:cs typeface="Carlito"/>
              </a:rPr>
              <a:t>to </a:t>
            </a:r>
            <a:r>
              <a:rPr sz="2000" spc="-5" dirty="0">
                <a:latin typeface="Carlito"/>
                <a:cs typeface="Carlito"/>
              </a:rPr>
              <a:t>provide </a:t>
            </a:r>
            <a:r>
              <a:rPr sz="2000" spc="-10" dirty="0">
                <a:latin typeface="Carlito"/>
                <a:cs typeface="Carlito"/>
              </a:rPr>
              <a:t>optional </a:t>
            </a:r>
            <a:r>
              <a:rPr sz="2000" spc="5" dirty="0">
                <a:latin typeface="Carlito"/>
                <a:cs typeface="Carlito"/>
              </a:rPr>
              <a:t>flow  </a:t>
            </a:r>
            <a:r>
              <a:rPr sz="2000" dirty="0">
                <a:latin typeface="Carlito"/>
                <a:cs typeface="Carlito"/>
              </a:rPr>
              <a:t>control.</a:t>
            </a:r>
          </a:p>
          <a:p>
            <a:pPr marL="815975" marR="154940" lvl="1" indent="-346075" algn="just">
              <a:lnSpc>
                <a:spcPct val="95100"/>
              </a:lnSpc>
              <a:spcBef>
                <a:spcPts val="800"/>
              </a:spcBef>
              <a:buClr>
                <a:srgbClr val="0083B7"/>
              </a:buClr>
              <a:buFont typeface="Courier New"/>
              <a:buChar char="o"/>
              <a:tabLst>
                <a:tab pos="816610" algn="l"/>
              </a:tabLst>
            </a:pPr>
            <a:r>
              <a:rPr sz="2000" spc="-10" dirty="0">
                <a:latin typeface="Carlito"/>
                <a:cs typeface="Carlito"/>
              </a:rPr>
              <a:t>Flow </a:t>
            </a:r>
            <a:r>
              <a:rPr sz="2000" spc="-5" dirty="0">
                <a:latin typeface="Carlito"/>
                <a:cs typeface="Carlito"/>
              </a:rPr>
              <a:t>control </a:t>
            </a:r>
            <a:r>
              <a:rPr sz="2000" spc="5" dirty="0">
                <a:latin typeface="Carlito"/>
                <a:cs typeface="Carlito"/>
              </a:rPr>
              <a:t>is </a:t>
            </a:r>
            <a:r>
              <a:rPr sz="2000" spc="-10" dirty="0">
                <a:latin typeface="Carlito"/>
                <a:cs typeface="Carlito"/>
              </a:rPr>
              <a:t>used </a:t>
            </a:r>
            <a:r>
              <a:rPr sz="2000" spc="-15" dirty="0">
                <a:latin typeface="Carlito"/>
                <a:cs typeface="Carlito"/>
              </a:rPr>
              <a:t>to </a:t>
            </a:r>
            <a:r>
              <a:rPr sz="2000" spc="-5" dirty="0">
                <a:latin typeface="Carlito"/>
                <a:cs typeface="Carlito"/>
              </a:rPr>
              <a:t>ensure </a:t>
            </a:r>
            <a:r>
              <a:rPr sz="2000" spc="-10" dirty="0">
                <a:latin typeface="Carlito"/>
                <a:cs typeface="Carlito"/>
              </a:rPr>
              <a:t>that networking devices don’t send  </a:t>
            </a:r>
            <a:r>
              <a:rPr sz="2000" spc="-15" dirty="0">
                <a:latin typeface="Carlito"/>
                <a:cs typeface="Carlito"/>
              </a:rPr>
              <a:t>too </a:t>
            </a:r>
            <a:r>
              <a:rPr sz="2000" spc="5" dirty="0">
                <a:latin typeface="Carlito"/>
                <a:cs typeface="Carlito"/>
              </a:rPr>
              <a:t>much </a:t>
            </a:r>
            <a:r>
              <a:rPr sz="2000" dirty="0">
                <a:latin typeface="Carlito"/>
                <a:cs typeface="Carlito"/>
              </a:rPr>
              <a:t>information </a:t>
            </a:r>
            <a:r>
              <a:rPr sz="2000" spc="-15" dirty="0">
                <a:latin typeface="Carlito"/>
                <a:cs typeface="Carlito"/>
              </a:rPr>
              <a:t>to the </a:t>
            </a:r>
            <a:r>
              <a:rPr sz="2000" spc="-10" dirty="0">
                <a:latin typeface="Carlito"/>
                <a:cs typeface="Carlito"/>
              </a:rPr>
              <a:t>destination, </a:t>
            </a:r>
            <a:r>
              <a:rPr sz="2000" spc="-5" dirty="0">
                <a:latin typeface="Carlito"/>
                <a:cs typeface="Carlito"/>
              </a:rPr>
              <a:t>overflowing its receiving  buffer </a:t>
            </a:r>
            <a:r>
              <a:rPr sz="2000" dirty="0">
                <a:latin typeface="Carlito"/>
                <a:cs typeface="Carlito"/>
              </a:rPr>
              <a:t>space, </a:t>
            </a:r>
            <a:r>
              <a:rPr sz="2000" spc="-5" dirty="0">
                <a:latin typeface="Carlito"/>
                <a:cs typeface="Carlito"/>
              </a:rPr>
              <a:t>and </a:t>
            </a:r>
            <a:r>
              <a:rPr sz="2000" spc="5" dirty="0">
                <a:latin typeface="Carlito"/>
                <a:cs typeface="Carlito"/>
              </a:rPr>
              <a:t>causing it </a:t>
            </a:r>
            <a:r>
              <a:rPr sz="2000" spc="-20" dirty="0">
                <a:latin typeface="Carlito"/>
                <a:cs typeface="Carlito"/>
              </a:rPr>
              <a:t>to </a:t>
            </a:r>
            <a:r>
              <a:rPr sz="2000" spc="-5" dirty="0">
                <a:latin typeface="Carlito"/>
                <a:cs typeface="Carlito"/>
              </a:rPr>
              <a:t>drop </a:t>
            </a:r>
            <a:r>
              <a:rPr sz="2000" spc="-15" dirty="0">
                <a:latin typeface="Carlito"/>
                <a:cs typeface="Carlito"/>
              </a:rPr>
              <a:t>the </a:t>
            </a:r>
            <a:r>
              <a:rPr sz="2000" spc="-10" dirty="0">
                <a:latin typeface="Carlito"/>
                <a:cs typeface="Carlito"/>
              </a:rPr>
              <a:t>sent</a:t>
            </a:r>
            <a:r>
              <a:rPr sz="2000" spc="7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information</a:t>
            </a:r>
          </a:p>
          <a:p>
            <a:pPr marL="815975" marR="5080" lvl="1" indent="-346075" algn="just">
              <a:lnSpc>
                <a:spcPts val="2330"/>
              </a:lnSpc>
              <a:spcBef>
                <a:spcPts val="860"/>
              </a:spcBef>
              <a:buClr>
                <a:srgbClr val="0083B7"/>
              </a:buClr>
              <a:buFont typeface="Courier New"/>
              <a:buChar char="o"/>
              <a:tabLst>
                <a:tab pos="816610" algn="l"/>
              </a:tabLst>
            </a:pPr>
            <a:r>
              <a:rPr sz="2000" spc="-10" dirty="0">
                <a:latin typeface="Carlito"/>
                <a:cs typeface="Carlito"/>
              </a:rPr>
              <a:t>The </a:t>
            </a:r>
            <a:r>
              <a:rPr sz="2000" spc="-5" dirty="0">
                <a:latin typeface="Carlito"/>
                <a:cs typeface="Carlito"/>
              </a:rPr>
              <a:t>purpose </a:t>
            </a:r>
            <a:r>
              <a:rPr sz="2000" spc="-10" dirty="0">
                <a:latin typeface="Carlito"/>
                <a:cs typeface="Carlito"/>
              </a:rPr>
              <a:t>of </a:t>
            </a:r>
            <a:r>
              <a:rPr sz="2000" spc="5" dirty="0">
                <a:latin typeface="Carlito"/>
                <a:cs typeface="Carlito"/>
              </a:rPr>
              <a:t>flow </a:t>
            </a:r>
            <a:r>
              <a:rPr sz="2000" spc="-5" dirty="0">
                <a:latin typeface="Carlito"/>
                <a:cs typeface="Carlito"/>
              </a:rPr>
              <a:t>control </a:t>
            </a:r>
            <a:r>
              <a:rPr sz="2000" spc="5" dirty="0">
                <a:latin typeface="Carlito"/>
                <a:cs typeface="Carlito"/>
              </a:rPr>
              <a:t>is </a:t>
            </a:r>
            <a:r>
              <a:rPr sz="2000" spc="-15" dirty="0">
                <a:latin typeface="Carlito"/>
                <a:cs typeface="Carlito"/>
              </a:rPr>
              <a:t>to </a:t>
            </a:r>
            <a:r>
              <a:rPr sz="2000" spc="-5" dirty="0">
                <a:latin typeface="Carlito"/>
                <a:cs typeface="Carlito"/>
              </a:rPr>
              <a:t>ensure </a:t>
            </a:r>
            <a:r>
              <a:rPr sz="2000" spc="-15" dirty="0">
                <a:latin typeface="Carlito"/>
                <a:cs typeface="Carlito"/>
              </a:rPr>
              <a:t>the </a:t>
            </a:r>
            <a:r>
              <a:rPr sz="2000" spc="-10" dirty="0">
                <a:latin typeface="Carlito"/>
                <a:cs typeface="Carlito"/>
              </a:rPr>
              <a:t>destination </a:t>
            </a:r>
            <a:r>
              <a:rPr sz="2000" spc="-5" dirty="0">
                <a:latin typeface="Carlito"/>
                <a:cs typeface="Carlito"/>
              </a:rPr>
              <a:t>doesn't </a:t>
            </a:r>
            <a:r>
              <a:rPr sz="2000" spc="-10" dirty="0">
                <a:latin typeface="Carlito"/>
                <a:cs typeface="Carlito"/>
              </a:rPr>
              <a:t>get  overrun </a:t>
            </a:r>
            <a:r>
              <a:rPr sz="2000" spc="-5" dirty="0">
                <a:latin typeface="Carlito"/>
                <a:cs typeface="Carlito"/>
              </a:rPr>
              <a:t>by </a:t>
            </a:r>
            <a:r>
              <a:rPr sz="2000" spc="-15" dirty="0">
                <a:latin typeface="Carlito"/>
                <a:cs typeface="Carlito"/>
              </a:rPr>
              <a:t>too </a:t>
            </a:r>
            <a:r>
              <a:rPr sz="2000" spc="5" dirty="0">
                <a:latin typeface="Carlito"/>
                <a:cs typeface="Carlito"/>
              </a:rPr>
              <a:t>much </a:t>
            </a:r>
            <a:r>
              <a:rPr sz="2000" dirty="0">
                <a:latin typeface="Carlito"/>
                <a:cs typeface="Carlito"/>
              </a:rPr>
              <a:t>information </a:t>
            </a:r>
            <a:r>
              <a:rPr sz="2000" spc="-10" dirty="0">
                <a:latin typeface="Carlito"/>
                <a:cs typeface="Carlito"/>
              </a:rPr>
              <a:t>sent </a:t>
            </a:r>
            <a:r>
              <a:rPr sz="2000" spc="-5" dirty="0">
                <a:latin typeface="Carlito"/>
                <a:cs typeface="Carlito"/>
              </a:rPr>
              <a:t>by </a:t>
            </a:r>
            <a:r>
              <a:rPr sz="2000" spc="-15" dirty="0">
                <a:latin typeface="Carlito"/>
                <a:cs typeface="Carlito"/>
              </a:rPr>
              <a:t>the</a:t>
            </a:r>
            <a:r>
              <a:rPr sz="2000" spc="160" dirty="0">
                <a:latin typeface="Carlito"/>
                <a:cs typeface="Carlito"/>
              </a:rPr>
              <a:t> </a:t>
            </a:r>
            <a:r>
              <a:rPr sz="2000" spc="5" dirty="0">
                <a:latin typeface="Carlito"/>
                <a:cs typeface="Carlito"/>
              </a:rPr>
              <a:t>source</a:t>
            </a:r>
            <a:endParaRPr sz="2000" dirty="0">
              <a:latin typeface="Carlito"/>
              <a:cs typeface="Carlito"/>
            </a:endParaRP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xmlns="" id="{97D94CAD-41BB-3CE4-7ED9-F4ED99E929E9}"/>
              </a:ext>
            </a:extLst>
          </p:cNvPr>
          <p:cNvSpPr txBox="1"/>
          <p:nvPr/>
        </p:nvSpPr>
        <p:spPr>
          <a:xfrm>
            <a:off x="488950" y="3733800"/>
            <a:ext cx="8610600" cy="2956835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246379" indent="-234315">
              <a:lnSpc>
                <a:spcPct val="100000"/>
              </a:lnSpc>
              <a:spcBef>
                <a:spcPts val="965"/>
              </a:spcBef>
              <a:buClr>
                <a:srgbClr val="0083B7"/>
              </a:buClr>
              <a:buFont typeface="Wingdings"/>
              <a:buChar char=""/>
              <a:tabLst>
                <a:tab pos="247015" algn="l"/>
              </a:tabLst>
            </a:pPr>
            <a:r>
              <a:rPr sz="2400" b="1" spc="5" dirty="0">
                <a:latin typeface="Carlito"/>
                <a:cs typeface="Carlito"/>
              </a:rPr>
              <a:t>TCP </a:t>
            </a:r>
            <a:r>
              <a:rPr sz="2400" b="1" spc="-10" dirty="0">
                <a:latin typeface="Carlito"/>
                <a:cs typeface="Carlito"/>
              </a:rPr>
              <a:t>Flow </a:t>
            </a:r>
            <a:r>
              <a:rPr sz="2400" b="1" spc="-5" dirty="0">
                <a:latin typeface="Carlito"/>
                <a:cs typeface="Carlito"/>
              </a:rPr>
              <a:t>Control </a:t>
            </a:r>
            <a:r>
              <a:rPr sz="2400" b="1" dirty="0">
                <a:latin typeface="Wingdings"/>
                <a:cs typeface="Wingdings"/>
              </a:rPr>
              <a:t>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Carlito"/>
                <a:cs typeface="Carlito"/>
              </a:rPr>
              <a:t>Sliding</a:t>
            </a:r>
            <a:r>
              <a:rPr sz="2400" b="1" spc="80" dirty="0">
                <a:latin typeface="Carlito"/>
                <a:cs typeface="Carlito"/>
              </a:rPr>
              <a:t> </a:t>
            </a:r>
            <a:r>
              <a:rPr sz="2400" b="1" spc="-15" dirty="0">
                <a:latin typeface="Carlito"/>
                <a:cs typeface="Carlito"/>
              </a:rPr>
              <a:t>Window</a:t>
            </a:r>
            <a:endParaRPr sz="2400" dirty="0">
              <a:latin typeface="Carlito"/>
              <a:cs typeface="Carlito"/>
            </a:endParaRPr>
          </a:p>
          <a:p>
            <a:pPr marL="815975" lvl="1" indent="-346075">
              <a:lnSpc>
                <a:spcPct val="100000"/>
              </a:lnSpc>
              <a:spcBef>
                <a:spcPts val="725"/>
              </a:spcBef>
              <a:buClr>
                <a:srgbClr val="0083B7"/>
              </a:buClr>
              <a:buFont typeface="Courier New"/>
              <a:buChar char="o"/>
              <a:tabLst>
                <a:tab pos="816610" algn="l"/>
              </a:tabLst>
            </a:pPr>
            <a:r>
              <a:rPr sz="2000" spc="-15" dirty="0">
                <a:latin typeface="Carlito"/>
                <a:cs typeface="Carlito"/>
              </a:rPr>
              <a:t>TCP </a:t>
            </a:r>
            <a:r>
              <a:rPr sz="2000" spc="5" dirty="0">
                <a:latin typeface="Carlito"/>
                <a:cs typeface="Carlito"/>
              </a:rPr>
              <a:t>allows </a:t>
            </a:r>
            <a:r>
              <a:rPr sz="2000" spc="-10" dirty="0">
                <a:latin typeface="Carlito"/>
                <a:cs typeface="Carlito"/>
              </a:rPr>
              <a:t>data </a:t>
            </a:r>
            <a:r>
              <a:rPr sz="2000" dirty="0">
                <a:latin typeface="Carlito"/>
                <a:cs typeface="Carlito"/>
              </a:rPr>
              <a:t>burst for </a:t>
            </a:r>
            <a:r>
              <a:rPr sz="2000" spc="5" dirty="0">
                <a:latin typeface="Carlito"/>
                <a:cs typeface="Carlito"/>
              </a:rPr>
              <a:t>maximizing</a:t>
            </a:r>
            <a:r>
              <a:rPr sz="2000" spc="-20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throughput.</a:t>
            </a:r>
            <a:endParaRPr sz="2000" dirty="0">
              <a:latin typeface="Carlito"/>
              <a:cs typeface="Carlito"/>
            </a:endParaRPr>
          </a:p>
          <a:p>
            <a:pPr marL="815975" lvl="1" indent="-346075">
              <a:lnSpc>
                <a:spcPct val="100000"/>
              </a:lnSpc>
              <a:spcBef>
                <a:spcPts val="725"/>
              </a:spcBef>
              <a:buClr>
                <a:srgbClr val="0083B7"/>
              </a:buClr>
              <a:buFont typeface="Courier New"/>
              <a:buChar char="o"/>
              <a:tabLst>
                <a:tab pos="816610" algn="l"/>
              </a:tabLst>
            </a:pPr>
            <a:r>
              <a:rPr sz="2000" spc="-10" dirty="0">
                <a:latin typeface="Carlito"/>
                <a:cs typeface="Carlito"/>
              </a:rPr>
              <a:t>The receiver advertises </a:t>
            </a:r>
            <a:r>
              <a:rPr sz="2000" spc="-15" dirty="0">
                <a:latin typeface="Carlito"/>
                <a:cs typeface="Carlito"/>
              </a:rPr>
              <a:t>the </a:t>
            </a:r>
            <a:r>
              <a:rPr sz="2000" spc="10" dirty="0">
                <a:latin typeface="Carlito"/>
                <a:cs typeface="Carlito"/>
              </a:rPr>
              <a:t>size </a:t>
            </a:r>
            <a:r>
              <a:rPr sz="2000" spc="-10" dirty="0">
                <a:latin typeface="Carlito"/>
                <a:cs typeface="Carlito"/>
              </a:rPr>
              <a:t>of </a:t>
            </a:r>
            <a:r>
              <a:rPr sz="2000" spc="-5" dirty="0">
                <a:latin typeface="Carlito"/>
                <a:cs typeface="Carlito"/>
              </a:rPr>
              <a:t>receive</a:t>
            </a:r>
            <a:r>
              <a:rPr sz="2000" spc="31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buffer.</a:t>
            </a:r>
          </a:p>
          <a:p>
            <a:pPr marL="815975" marR="358140" lvl="1" indent="-346075">
              <a:lnSpc>
                <a:spcPts val="2240"/>
              </a:lnSpc>
              <a:spcBef>
                <a:spcPts val="935"/>
              </a:spcBef>
              <a:buClr>
                <a:srgbClr val="0083B7"/>
              </a:buClr>
              <a:buFont typeface="Courier New"/>
              <a:buChar char="o"/>
              <a:tabLst>
                <a:tab pos="816610" algn="l"/>
              </a:tabLst>
            </a:pPr>
            <a:r>
              <a:rPr sz="2000" spc="-10" dirty="0">
                <a:latin typeface="Carlito"/>
                <a:cs typeface="Carlito"/>
              </a:rPr>
              <a:t>The sequence </a:t>
            </a:r>
            <a:r>
              <a:rPr sz="2000" dirty="0">
                <a:latin typeface="Carlito"/>
                <a:cs typeface="Carlito"/>
              </a:rPr>
              <a:t>and </a:t>
            </a:r>
            <a:r>
              <a:rPr sz="2000" spc="-5" dirty="0">
                <a:latin typeface="Carlito"/>
                <a:cs typeface="Carlito"/>
              </a:rPr>
              <a:t>acknowledge </a:t>
            </a:r>
            <a:r>
              <a:rPr sz="2000" spc="-10" dirty="0">
                <a:latin typeface="Carlito"/>
                <a:cs typeface="Carlito"/>
              </a:rPr>
              <a:t>numbers </a:t>
            </a:r>
            <a:r>
              <a:rPr sz="2000" spc="5" dirty="0">
                <a:latin typeface="Carlito"/>
                <a:cs typeface="Carlito"/>
              </a:rPr>
              <a:t>are </a:t>
            </a:r>
            <a:r>
              <a:rPr sz="2000" spc="-15" dirty="0">
                <a:latin typeface="Carlito"/>
                <a:cs typeface="Carlito"/>
              </a:rPr>
              <a:t>per </a:t>
            </a:r>
            <a:r>
              <a:rPr sz="2000" spc="-20" dirty="0">
                <a:latin typeface="Carlito"/>
                <a:cs typeface="Carlito"/>
              </a:rPr>
              <a:t>byte </a:t>
            </a:r>
            <a:r>
              <a:rPr sz="2000" dirty="0">
                <a:latin typeface="Carlito"/>
                <a:cs typeface="Carlito"/>
              </a:rPr>
              <a:t>(not </a:t>
            </a:r>
            <a:r>
              <a:rPr sz="2000" spc="-15" dirty="0">
                <a:latin typeface="Carlito"/>
                <a:cs typeface="Carlito"/>
              </a:rPr>
              <a:t>per  </a:t>
            </a:r>
            <a:r>
              <a:rPr sz="2000" spc="-5" dirty="0">
                <a:latin typeface="Carlito"/>
                <a:cs typeface="Carlito"/>
              </a:rPr>
              <a:t>segment/packet).</a:t>
            </a:r>
            <a:endParaRPr sz="2000" dirty="0">
              <a:latin typeface="Carlito"/>
              <a:cs typeface="Carlito"/>
            </a:endParaRPr>
          </a:p>
          <a:p>
            <a:pPr marL="815975" marR="5080" lvl="1" indent="-346075">
              <a:lnSpc>
                <a:spcPct val="95700"/>
              </a:lnSpc>
              <a:spcBef>
                <a:spcPts val="780"/>
              </a:spcBef>
              <a:buClr>
                <a:srgbClr val="0083B7"/>
              </a:buClr>
              <a:buFont typeface="Courier New"/>
              <a:buChar char="o"/>
              <a:tabLst>
                <a:tab pos="816610" algn="l"/>
              </a:tabLst>
            </a:pPr>
            <a:r>
              <a:rPr sz="2000" spc="-10" dirty="0">
                <a:latin typeface="Carlito"/>
                <a:cs typeface="Carlito"/>
              </a:rPr>
              <a:t>The receiver‘s </a:t>
            </a:r>
            <a:r>
              <a:rPr sz="2000" spc="10" dirty="0">
                <a:latin typeface="Carlito"/>
                <a:cs typeface="Carlito"/>
              </a:rPr>
              <a:t>ack </a:t>
            </a:r>
            <a:r>
              <a:rPr sz="2000" spc="-10" dirty="0">
                <a:latin typeface="Carlito"/>
                <a:cs typeface="Carlito"/>
              </a:rPr>
              <a:t>number </a:t>
            </a:r>
            <a:r>
              <a:rPr sz="2000" spc="5" dirty="0">
                <a:latin typeface="Carlito"/>
                <a:cs typeface="Carlito"/>
              </a:rPr>
              <a:t>is </a:t>
            </a:r>
            <a:r>
              <a:rPr sz="2000" spc="-15" dirty="0">
                <a:latin typeface="Carlito"/>
                <a:cs typeface="Carlito"/>
              </a:rPr>
              <a:t>the </a:t>
            </a:r>
            <a:r>
              <a:rPr sz="2000" spc="-10" dirty="0">
                <a:latin typeface="Carlito"/>
                <a:cs typeface="Carlito"/>
              </a:rPr>
              <a:t>number of </a:t>
            </a:r>
            <a:r>
              <a:rPr sz="2000" spc="-15" dirty="0">
                <a:latin typeface="Carlito"/>
                <a:cs typeface="Carlito"/>
              </a:rPr>
              <a:t>the </a:t>
            </a:r>
            <a:r>
              <a:rPr sz="2000" spc="-10" dirty="0">
                <a:latin typeface="Carlito"/>
                <a:cs typeface="Carlito"/>
              </a:rPr>
              <a:t>next </a:t>
            </a:r>
            <a:r>
              <a:rPr sz="2000" spc="-20" dirty="0">
                <a:latin typeface="Carlito"/>
                <a:cs typeface="Carlito"/>
              </a:rPr>
              <a:t>byte </a:t>
            </a:r>
            <a:r>
              <a:rPr sz="2000" spc="5" dirty="0">
                <a:latin typeface="Carlito"/>
                <a:cs typeface="Carlito"/>
              </a:rPr>
              <a:t>it  </a:t>
            </a:r>
            <a:r>
              <a:rPr sz="2000" spc="-10" dirty="0">
                <a:latin typeface="Carlito"/>
                <a:cs typeface="Carlito"/>
              </a:rPr>
              <a:t>expects; this </a:t>
            </a:r>
            <a:r>
              <a:rPr sz="2000" spc="5" dirty="0">
                <a:latin typeface="Carlito"/>
                <a:cs typeface="Carlito"/>
              </a:rPr>
              <a:t>implicitly </a:t>
            </a:r>
            <a:r>
              <a:rPr sz="2000" spc="-5" dirty="0">
                <a:latin typeface="Carlito"/>
                <a:cs typeface="Carlito"/>
              </a:rPr>
              <a:t>acknowledges </a:t>
            </a:r>
            <a:r>
              <a:rPr sz="2000" spc="5" dirty="0">
                <a:latin typeface="Carlito"/>
                <a:cs typeface="Carlito"/>
              </a:rPr>
              <a:t>all </a:t>
            </a:r>
            <a:r>
              <a:rPr sz="2000" spc="-5" dirty="0">
                <a:latin typeface="Carlito"/>
                <a:cs typeface="Carlito"/>
              </a:rPr>
              <a:t>previously </a:t>
            </a:r>
            <a:r>
              <a:rPr sz="2000" spc="-10" dirty="0">
                <a:latin typeface="Carlito"/>
                <a:cs typeface="Carlito"/>
              </a:rPr>
              <a:t>received </a:t>
            </a:r>
            <a:r>
              <a:rPr sz="2000" spc="-15" dirty="0">
                <a:latin typeface="Carlito"/>
                <a:cs typeface="Carlito"/>
              </a:rPr>
              <a:t>bytes.  </a:t>
            </a:r>
            <a:r>
              <a:rPr sz="2000" spc="-10" dirty="0">
                <a:latin typeface="Carlito"/>
                <a:cs typeface="Carlito"/>
              </a:rPr>
              <a:t>Thus </a:t>
            </a:r>
            <a:r>
              <a:rPr sz="2000" dirty="0">
                <a:latin typeface="Carlito"/>
                <a:cs typeface="Carlito"/>
              </a:rPr>
              <a:t>acks </a:t>
            </a:r>
            <a:r>
              <a:rPr sz="2000" spc="5" dirty="0">
                <a:latin typeface="Carlito"/>
                <a:cs typeface="Carlito"/>
              </a:rPr>
              <a:t>are </a:t>
            </a:r>
            <a:r>
              <a:rPr sz="2000" spc="-5" dirty="0">
                <a:latin typeface="Carlito"/>
                <a:cs typeface="Carlito"/>
              </a:rPr>
              <a:t>cumulative, </a:t>
            </a:r>
            <a:r>
              <a:rPr sz="2000" spc="-15" dirty="0">
                <a:latin typeface="Carlito"/>
                <a:cs typeface="Carlito"/>
              </a:rPr>
              <a:t>Ack=X </a:t>
            </a:r>
            <a:r>
              <a:rPr sz="2000" spc="-5" dirty="0">
                <a:latin typeface="Carlito"/>
                <a:cs typeface="Carlito"/>
              </a:rPr>
              <a:t>acknowledges </a:t>
            </a:r>
            <a:r>
              <a:rPr sz="2000" spc="5" dirty="0">
                <a:latin typeface="Carlito"/>
                <a:cs typeface="Carlito"/>
              </a:rPr>
              <a:t>all </a:t>
            </a:r>
            <a:r>
              <a:rPr sz="2000" spc="-20" dirty="0">
                <a:latin typeface="Carlito"/>
                <a:cs typeface="Carlito"/>
              </a:rPr>
              <a:t>bytes </a:t>
            </a:r>
            <a:r>
              <a:rPr sz="2000" spc="-5" dirty="0">
                <a:latin typeface="Carlito"/>
                <a:cs typeface="Carlito"/>
              </a:rPr>
              <a:t>up </a:t>
            </a:r>
            <a:r>
              <a:rPr sz="2000" spc="-15" dirty="0">
                <a:latin typeface="Carlito"/>
                <a:cs typeface="Carlito"/>
              </a:rPr>
              <a:t>to </a:t>
            </a:r>
            <a:r>
              <a:rPr sz="2000" dirty="0">
                <a:latin typeface="Carlito"/>
                <a:cs typeface="Carlito"/>
              </a:rPr>
              <a:t>and  including</a:t>
            </a:r>
            <a:r>
              <a:rPr sz="2000" spc="-40" dirty="0">
                <a:latin typeface="Carlito"/>
                <a:cs typeface="Carlito"/>
              </a:rPr>
              <a:t> </a:t>
            </a:r>
            <a:r>
              <a:rPr sz="2000" spc="20" dirty="0">
                <a:latin typeface="Carlito"/>
                <a:cs typeface="Carlito"/>
              </a:rPr>
              <a:t>X-1.</a:t>
            </a:r>
            <a:endParaRPr sz="20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316102"/>
            <a:ext cx="8145780" cy="815975"/>
          </a:xfrm>
          <a:custGeom>
            <a:avLst/>
            <a:gdLst/>
            <a:ahLst/>
            <a:cxnLst/>
            <a:rect l="l" t="t" r="r" b="b"/>
            <a:pathLst>
              <a:path w="8145780" h="815975">
                <a:moveTo>
                  <a:pt x="8009508" y="0"/>
                </a:moveTo>
                <a:lnTo>
                  <a:pt x="135915" y="0"/>
                </a:lnTo>
                <a:lnTo>
                  <a:pt x="92958" y="6940"/>
                </a:lnTo>
                <a:lnTo>
                  <a:pt x="55648" y="26261"/>
                </a:lnTo>
                <a:lnTo>
                  <a:pt x="26225" y="55714"/>
                </a:lnTo>
                <a:lnTo>
                  <a:pt x="6929" y="93049"/>
                </a:lnTo>
                <a:lnTo>
                  <a:pt x="0" y="136017"/>
                </a:lnTo>
                <a:lnTo>
                  <a:pt x="0" y="679576"/>
                </a:lnTo>
                <a:lnTo>
                  <a:pt x="6929" y="722544"/>
                </a:lnTo>
                <a:lnTo>
                  <a:pt x="26225" y="759879"/>
                </a:lnTo>
                <a:lnTo>
                  <a:pt x="55648" y="789332"/>
                </a:lnTo>
                <a:lnTo>
                  <a:pt x="92958" y="808653"/>
                </a:lnTo>
                <a:lnTo>
                  <a:pt x="135915" y="815594"/>
                </a:lnTo>
                <a:lnTo>
                  <a:pt x="8009508" y="815594"/>
                </a:lnTo>
                <a:lnTo>
                  <a:pt x="8052463" y="808653"/>
                </a:lnTo>
                <a:lnTo>
                  <a:pt x="8089766" y="789332"/>
                </a:lnTo>
                <a:lnTo>
                  <a:pt x="8119182" y="759879"/>
                </a:lnTo>
                <a:lnTo>
                  <a:pt x="8138471" y="722544"/>
                </a:lnTo>
                <a:lnTo>
                  <a:pt x="8145399" y="679576"/>
                </a:lnTo>
                <a:lnTo>
                  <a:pt x="8145399" y="136017"/>
                </a:lnTo>
                <a:lnTo>
                  <a:pt x="8138471" y="93049"/>
                </a:lnTo>
                <a:lnTo>
                  <a:pt x="8119182" y="55714"/>
                </a:lnTo>
                <a:lnTo>
                  <a:pt x="8089766" y="26261"/>
                </a:lnTo>
                <a:lnTo>
                  <a:pt x="8052463" y="6940"/>
                </a:lnTo>
                <a:lnTo>
                  <a:pt x="8009508" y="0"/>
                </a:lnTo>
                <a:close/>
              </a:path>
            </a:pathLst>
          </a:custGeom>
          <a:solidFill>
            <a:srgbClr val="006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0880" y="407035"/>
            <a:ext cx="410337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-40" dirty="0"/>
              <a:t>Transport Layer </a:t>
            </a:r>
            <a:r>
              <a:rPr sz="3600" dirty="0"/>
              <a:t>–</a:t>
            </a:r>
            <a:r>
              <a:rPr sz="3600" spc="165" dirty="0"/>
              <a:t> </a:t>
            </a:r>
            <a:r>
              <a:rPr sz="3600" spc="-35" dirty="0"/>
              <a:t>TCP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765492" y="1233741"/>
            <a:ext cx="503745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8140" indent="-346075">
              <a:lnSpc>
                <a:spcPct val="100000"/>
              </a:lnSpc>
              <a:spcBef>
                <a:spcPts val="100"/>
              </a:spcBef>
              <a:buClr>
                <a:srgbClr val="0083B7"/>
              </a:buClr>
              <a:buFont typeface="Wingdings"/>
              <a:buChar char=""/>
              <a:tabLst>
                <a:tab pos="358140" algn="l"/>
                <a:tab pos="358775" algn="l"/>
              </a:tabLst>
            </a:pPr>
            <a:r>
              <a:rPr sz="2400" b="1" spc="-25" dirty="0">
                <a:latin typeface="Carlito"/>
                <a:cs typeface="Carlito"/>
              </a:rPr>
              <a:t>TCP </a:t>
            </a:r>
            <a:r>
              <a:rPr sz="2400" b="1" spc="-10" dirty="0">
                <a:latin typeface="Carlito"/>
                <a:cs typeface="Carlito"/>
              </a:rPr>
              <a:t>Flow Control </a:t>
            </a:r>
            <a:r>
              <a:rPr sz="2400" b="1" dirty="0">
                <a:latin typeface="Wingdings"/>
                <a:cs typeface="Wingdings"/>
              </a:rPr>
              <a:t>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Carlito"/>
                <a:cs typeface="Carlito"/>
              </a:rPr>
              <a:t>Sliding</a:t>
            </a:r>
            <a:r>
              <a:rPr sz="2400" b="1" spc="5" dirty="0">
                <a:latin typeface="Carlito"/>
                <a:cs typeface="Carlito"/>
              </a:rPr>
              <a:t> </a:t>
            </a:r>
            <a:r>
              <a:rPr sz="2400" b="1" spc="-15" dirty="0">
                <a:latin typeface="Carlito"/>
                <a:cs typeface="Carlito"/>
              </a:rPr>
              <a:t>Windows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00200" y="1600784"/>
            <a:ext cx="5867400" cy="50850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316102"/>
            <a:ext cx="8145780" cy="815975"/>
          </a:xfrm>
          <a:custGeom>
            <a:avLst/>
            <a:gdLst/>
            <a:ahLst/>
            <a:cxnLst/>
            <a:rect l="l" t="t" r="r" b="b"/>
            <a:pathLst>
              <a:path w="8145780" h="815975">
                <a:moveTo>
                  <a:pt x="8009508" y="0"/>
                </a:moveTo>
                <a:lnTo>
                  <a:pt x="135915" y="0"/>
                </a:lnTo>
                <a:lnTo>
                  <a:pt x="92958" y="6940"/>
                </a:lnTo>
                <a:lnTo>
                  <a:pt x="55648" y="26261"/>
                </a:lnTo>
                <a:lnTo>
                  <a:pt x="26225" y="55714"/>
                </a:lnTo>
                <a:lnTo>
                  <a:pt x="6929" y="93049"/>
                </a:lnTo>
                <a:lnTo>
                  <a:pt x="0" y="136017"/>
                </a:lnTo>
                <a:lnTo>
                  <a:pt x="0" y="679576"/>
                </a:lnTo>
                <a:lnTo>
                  <a:pt x="6929" y="722544"/>
                </a:lnTo>
                <a:lnTo>
                  <a:pt x="26225" y="759879"/>
                </a:lnTo>
                <a:lnTo>
                  <a:pt x="55648" y="789332"/>
                </a:lnTo>
                <a:lnTo>
                  <a:pt x="92958" y="808653"/>
                </a:lnTo>
                <a:lnTo>
                  <a:pt x="135915" y="815594"/>
                </a:lnTo>
                <a:lnTo>
                  <a:pt x="8009508" y="815594"/>
                </a:lnTo>
                <a:lnTo>
                  <a:pt x="8052463" y="808653"/>
                </a:lnTo>
                <a:lnTo>
                  <a:pt x="8089766" y="789332"/>
                </a:lnTo>
                <a:lnTo>
                  <a:pt x="8119182" y="759879"/>
                </a:lnTo>
                <a:lnTo>
                  <a:pt x="8138471" y="722544"/>
                </a:lnTo>
                <a:lnTo>
                  <a:pt x="8145399" y="679576"/>
                </a:lnTo>
                <a:lnTo>
                  <a:pt x="8145399" y="136017"/>
                </a:lnTo>
                <a:lnTo>
                  <a:pt x="8138471" y="93049"/>
                </a:lnTo>
                <a:lnTo>
                  <a:pt x="8119182" y="55714"/>
                </a:lnTo>
                <a:lnTo>
                  <a:pt x="8089766" y="26261"/>
                </a:lnTo>
                <a:lnTo>
                  <a:pt x="8052463" y="6940"/>
                </a:lnTo>
                <a:lnTo>
                  <a:pt x="8009508" y="0"/>
                </a:lnTo>
                <a:close/>
              </a:path>
            </a:pathLst>
          </a:custGeom>
          <a:solidFill>
            <a:srgbClr val="006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0880" y="407035"/>
            <a:ext cx="410337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-40" dirty="0"/>
              <a:t>Transport Layer </a:t>
            </a:r>
            <a:r>
              <a:rPr sz="3600" dirty="0"/>
              <a:t>–</a:t>
            </a:r>
            <a:r>
              <a:rPr sz="3600" spc="165" dirty="0"/>
              <a:t> </a:t>
            </a:r>
            <a:r>
              <a:rPr sz="3600" spc="-35" dirty="0"/>
              <a:t>TCP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765492" y="1233741"/>
            <a:ext cx="6612255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8140" marR="5080" indent="-346075">
              <a:lnSpc>
                <a:spcPct val="100000"/>
              </a:lnSpc>
              <a:spcBef>
                <a:spcPts val="100"/>
              </a:spcBef>
              <a:buClr>
                <a:srgbClr val="0083B7"/>
              </a:buClr>
              <a:buFont typeface="Wingdings"/>
              <a:buChar char=""/>
              <a:tabLst>
                <a:tab pos="358140" algn="l"/>
                <a:tab pos="358775" algn="l"/>
              </a:tabLst>
            </a:pPr>
            <a:r>
              <a:rPr sz="2400" b="1" spc="-25" dirty="0">
                <a:latin typeface="Carlito"/>
                <a:cs typeface="Carlito"/>
              </a:rPr>
              <a:t>TCP </a:t>
            </a:r>
            <a:r>
              <a:rPr sz="2400" b="1" spc="-10" dirty="0">
                <a:latin typeface="Carlito"/>
                <a:cs typeface="Carlito"/>
              </a:rPr>
              <a:t>Connection </a:t>
            </a:r>
            <a:r>
              <a:rPr sz="2400" b="1" spc="-35" dirty="0">
                <a:latin typeface="Carlito"/>
                <a:cs typeface="Carlito"/>
              </a:rPr>
              <a:t>Termination </a:t>
            </a:r>
            <a:r>
              <a:rPr sz="2400" dirty="0">
                <a:latin typeface="Wingdings"/>
                <a:cs typeface="Wingdings"/>
              </a:rPr>
              <a:t>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Carlito"/>
                <a:cs typeface="Carlito"/>
              </a:rPr>
              <a:t>4-Way </a:t>
            </a:r>
            <a:r>
              <a:rPr sz="2400" spc="-5" dirty="0">
                <a:latin typeface="Carlito"/>
                <a:cs typeface="Carlito"/>
              </a:rPr>
              <a:t>Handshake </a:t>
            </a:r>
            <a:r>
              <a:rPr sz="2400" spc="-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400" spc="10" dirty="0">
                <a:solidFill>
                  <a:srgbClr val="FF0000"/>
                </a:solidFill>
                <a:latin typeface="Carlito"/>
                <a:cs typeface="Carlito"/>
              </a:rPr>
              <a:t>FIN </a:t>
            </a:r>
            <a:r>
              <a:rPr sz="2400" dirty="0">
                <a:solidFill>
                  <a:srgbClr val="FF0000"/>
                </a:solidFill>
                <a:latin typeface="Wingdings"/>
                <a:cs typeface="Wingdings"/>
              </a:rPr>
              <a:t>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arlito"/>
                <a:cs typeface="Carlito"/>
              </a:rPr>
              <a:t>ACK, </a:t>
            </a:r>
            <a:r>
              <a:rPr sz="2400" spc="10" dirty="0">
                <a:solidFill>
                  <a:srgbClr val="FF0000"/>
                </a:solidFill>
                <a:latin typeface="Carlito"/>
                <a:cs typeface="Carlito"/>
              </a:rPr>
              <a:t>FIN </a:t>
            </a:r>
            <a:r>
              <a:rPr sz="2400" dirty="0">
                <a:solidFill>
                  <a:srgbClr val="FF0000"/>
                </a:solidFill>
                <a:latin typeface="Wingdings"/>
                <a:cs typeface="Wingdings"/>
              </a:rPr>
              <a:t></a:t>
            </a:r>
            <a:r>
              <a:rPr sz="2400" spc="-2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FF0000"/>
                </a:solidFill>
                <a:latin typeface="Carlito"/>
                <a:cs typeface="Carlito"/>
              </a:rPr>
              <a:t>ACK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05000" y="1982368"/>
            <a:ext cx="5257800" cy="46668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84325" y="1752600"/>
            <a:ext cx="6155689" cy="29946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3400" y="316102"/>
            <a:ext cx="8145780" cy="815975"/>
          </a:xfrm>
          <a:custGeom>
            <a:avLst/>
            <a:gdLst/>
            <a:ahLst/>
            <a:cxnLst/>
            <a:rect l="l" t="t" r="r" b="b"/>
            <a:pathLst>
              <a:path w="8145780" h="815975">
                <a:moveTo>
                  <a:pt x="8009508" y="0"/>
                </a:moveTo>
                <a:lnTo>
                  <a:pt x="135915" y="0"/>
                </a:lnTo>
                <a:lnTo>
                  <a:pt x="92958" y="6940"/>
                </a:lnTo>
                <a:lnTo>
                  <a:pt x="55648" y="26261"/>
                </a:lnTo>
                <a:lnTo>
                  <a:pt x="26225" y="55714"/>
                </a:lnTo>
                <a:lnTo>
                  <a:pt x="6929" y="93049"/>
                </a:lnTo>
                <a:lnTo>
                  <a:pt x="0" y="136017"/>
                </a:lnTo>
                <a:lnTo>
                  <a:pt x="0" y="679576"/>
                </a:lnTo>
                <a:lnTo>
                  <a:pt x="6929" y="722544"/>
                </a:lnTo>
                <a:lnTo>
                  <a:pt x="26225" y="759879"/>
                </a:lnTo>
                <a:lnTo>
                  <a:pt x="55648" y="789332"/>
                </a:lnTo>
                <a:lnTo>
                  <a:pt x="92958" y="808653"/>
                </a:lnTo>
                <a:lnTo>
                  <a:pt x="135915" y="815594"/>
                </a:lnTo>
                <a:lnTo>
                  <a:pt x="8009508" y="815594"/>
                </a:lnTo>
                <a:lnTo>
                  <a:pt x="8052463" y="808653"/>
                </a:lnTo>
                <a:lnTo>
                  <a:pt x="8089766" y="789332"/>
                </a:lnTo>
                <a:lnTo>
                  <a:pt x="8119182" y="759879"/>
                </a:lnTo>
                <a:lnTo>
                  <a:pt x="8138471" y="722544"/>
                </a:lnTo>
                <a:lnTo>
                  <a:pt x="8145399" y="679576"/>
                </a:lnTo>
                <a:lnTo>
                  <a:pt x="8145399" y="136017"/>
                </a:lnTo>
                <a:lnTo>
                  <a:pt x="8138471" y="93049"/>
                </a:lnTo>
                <a:lnTo>
                  <a:pt x="8119182" y="55714"/>
                </a:lnTo>
                <a:lnTo>
                  <a:pt x="8089766" y="26261"/>
                </a:lnTo>
                <a:lnTo>
                  <a:pt x="8052463" y="6940"/>
                </a:lnTo>
                <a:lnTo>
                  <a:pt x="8009508" y="0"/>
                </a:lnTo>
                <a:close/>
              </a:path>
            </a:pathLst>
          </a:custGeom>
          <a:solidFill>
            <a:srgbClr val="006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90880" y="407035"/>
            <a:ext cx="410337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-40" dirty="0"/>
              <a:t>Transport Layer </a:t>
            </a:r>
            <a:r>
              <a:rPr sz="3600" dirty="0"/>
              <a:t>–</a:t>
            </a:r>
            <a:r>
              <a:rPr sz="3600" spc="165" dirty="0"/>
              <a:t> </a:t>
            </a:r>
            <a:r>
              <a:rPr sz="3600" spc="-35" dirty="0"/>
              <a:t>TCP</a:t>
            </a:r>
            <a:endParaRPr sz="3600"/>
          </a:p>
        </p:txBody>
      </p:sp>
      <p:sp>
        <p:nvSpPr>
          <p:cNvPr id="5" name="object 5"/>
          <p:cNvSpPr txBox="1"/>
          <p:nvPr/>
        </p:nvSpPr>
        <p:spPr>
          <a:xfrm>
            <a:off x="765492" y="1233741"/>
            <a:ext cx="6581775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8140" marR="5080" indent="-346075">
              <a:lnSpc>
                <a:spcPct val="100000"/>
              </a:lnSpc>
              <a:spcBef>
                <a:spcPts val="100"/>
              </a:spcBef>
              <a:buClr>
                <a:srgbClr val="0083B7"/>
              </a:buClr>
              <a:buFont typeface="Wingdings"/>
              <a:buChar char=""/>
              <a:tabLst>
                <a:tab pos="358140" algn="l"/>
                <a:tab pos="358775" algn="l"/>
              </a:tabLst>
            </a:pPr>
            <a:r>
              <a:rPr sz="2400" b="1" spc="-25" dirty="0">
                <a:latin typeface="Carlito"/>
                <a:cs typeface="Carlito"/>
              </a:rPr>
              <a:t>TCP </a:t>
            </a:r>
            <a:r>
              <a:rPr sz="2400" b="1" spc="-10" dirty="0">
                <a:latin typeface="Carlito"/>
                <a:cs typeface="Carlito"/>
              </a:rPr>
              <a:t>Connection </a:t>
            </a:r>
            <a:r>
              <a:rPr sz="2400" b="1" spc="-35" dirty="0">
                <a:latin typeface="Carlito"/>
                <a:cs typeface="Carlito"/>
              </a:rPr>
              <a:t>Termination </a:t>
            </a:r>
            <a:r>
              <a:rPr sz="2400" dirty="0">
                <a:latin typeface="Wingdings"/>
                <a:cs typeface="Wingdings"/>
              </a:rPr>
              <a:t>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rlito"/>
                <a:cs typeface="Carlito"/>
              </a:rPr>
              <a:t>3 </a:t>
            </a:r>
            <a:r>
              <a:rPr sz="2400" spc="-60" dirty="0">
                <a:latin typeface="Carlito"/>
                <a:cs typeface="Carlito"/>
              </a:rPr>
              <a:t>Way </a:t>
            </a:r>
            <a:r>
              <a:rPr sz="2400" spc="-5" dirty="0">
                <a:latin typeface="Carlito"/>
                <a:cs typeface="Carlito"/>
              </a:rPr>
              <a:t>Handshake </a:t>
            </a:r>
            <a:r>
              <a:rPr sz="2400" spc="-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400" spc="10" dirty="0">
                <a:solidFill>
                  <a:srgbClr val="FF0000"/>
                </a:solidFill>
                <a:latin typeface="Carlito"/>
                <a:cs typeface="Carlito"/>
              </a:rPr>
              <a:t>FIN </a:t>
            </a:r>
            <a:r>
              <a:rPr sz="2400" dirty="0">
                <a:solidFill>
                  <a:srgbClr val="FF0000"/>
                </a:solidFill>
                <a:latin typeface="Wingdings"/>
                <a:cs typeface="Wingdings"/>
              </a:rPr>
              <a:t>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FF0000"/>
                </a:solidFill>
                <a:latin typeface="Carlito"/>
                <a:cs typeface="Carlito"/>
              </a:rPr>
              <a:t>FIN/ACK </a:t>
            </a:r>
            <a:r>
              <a:rPr sz="2400" dirty="0">
                <a:solidFill>
                  <a:srgbClr val="FF0000"/>
                </a:solidFill>
                <a:latin typeface="Wingdings"/>
                <a:cs typeface="Wingdings"/>
              </a:rPr>
              <a:t></a:t>
            </a:r>
            <a:r>
              <a:rPr sz="2400" spc="-2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FF0000"/>
                </a:solidFill>
                <a:latin typeface="Carlito"/>
                <a:cs typeface="Carlito"/>
              </a:rPr>
              <a:t>ACK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90725" y="4495800"/>
            <a:ext cx="5010150" cy="21145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316102"/>
            <a:ext cx="8145780" cy="815975"/>
          </a:xfrm>
          <a:custGeom>
            <a:avLst/>
            <a:gdLst/>
            <a:ahLst/>
            <a:cxnLst/>
            <a:rect l="l" t="t" r="r" b="b"/>
            <a:pathLst>
              <a:path w="8145780" h="815975">
                <a:moveTo>
                  <a:pt x="8009508" y="0"/>
                </a:moveTo>
                <a:lnTo>
                  <a:pt x="135915" y="0"/>
                </a:lnTo>
                <a:lnTo>
                  <a:pt x="92958" y="6940"/>
                </a:lnTo>
                <a:lnTo>
                  <a:pt x="55648" y="26261"/>
                </a:lnTo>
                <a:lnTo>
                  <a:pt x="26225" y="55714"/>
                </a:lnTo>
                <a:lnTo>
                  <a:pt x="6929" y="93049"/>
                </a:lnTo>
                <a:lnTo>
                  <a:pt x="0" y="136017"/>
                </a:lnTo>
                <a:lnTo>
                  <a:pt x="0" y="679576"/>
                </a:lnTo>
                <a:lnTo>
                  <a:pt x="6929" y="722544"/>
                </a:lnTo>
                <a:lnTo>
                  <a:pt x="26225" y="759879"/>
                </a:lnTo>
                <a:lnTo>
                  <a:pt x="55648" y="789332"/>
                </a:lnTo>
                <a:lnTo>
                  <a:pt x="92958" y="808653"/>
                </a:lnTo>
                <a:lnTo>
                  <a:pt x="135915" y="815594"/>
                </a:lnTo>
                <a:lnTo>
                  <a:pt x="8009508" y="815594"/>
                </a:lnTo>
                <a:lnTo>
                  <a:pt x="8052463" y="808653"/>
                </a:lnTo>
                <a:lnTo>
                  <a:pt x="8089766" y="789332"/>
                </a:lnTo>
                <a:lnTo>
                  <a:pt x="8119182" y="759879"/>
                </a:lnTo>
                <a:lnTo>
                  <a:pt x="8138471" y="722544"/>
                </a:lnTo>
                <a:lnTo>
                  <a:pt x="8145399" y="679576"/>
                </a:lnTo>
                <a:lnTo>
                  <a:pt x="8145399" y="136017"/>
                </a:lnTo>
                <a:lnTo>
                  <a:pt x="8138471" y="93049"/>
                </a:lnTo>
                <a:lnTo>
                  <a:pt x="8119182" y="55714"/>
                </a:lnTo>
                <a:lnTo>
                  <a:pt x="8089766" y="26261"/>
                </a:lnTo>
                <a:lnTo>
                  <a:pt x="8052463" y="6940"/>
                </a:lnTo>
                <a:lnTo>
                  <a:pt x="8009508" y="0"/>
                </a:lnTo>
                <a:close/>
              </a:path>
            </a:pathLst>
          </a:custGeom>
          <a:solidFill>
            <a:srgbClr val="006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0880" y="407035"/>
            <a:ext cx="410337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-40" dirty="0"/>
              <a:t>Transport Layer </a:t>
            </a:r>
            <a:r>
              <a:rPr sz="3600" dirty="0"/>
              <a:t>–</a:t>
            </a:r>
            <a:r>
              <a:rPr sz="3600" spc="165" dirty="0"/>
              <a:t> </a:t>
            </a:r>
            <a:r>
              <a:rPr sz="3600" spc="-35" dirty="0"/>
              <a:t>TCP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431800" y="1155758"/>
            <a:ext cx="8210550" cy="5186045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246379" indent="-234315">
              <a:lnSpc>
                <a:spcPct val="100000"/>
              </a:lnSpc>
              <a:spcBef>
                <a:spcPts val="790"/>
              </a:spcBef>
              <a:buClr>
                <a:srgbClr val="0083B7"/>
              </a:buClr>
              <a:buFont typeface="Wingdings"/>
              <a:buChar char=""/>
              <a:tabLst>
                <a:tab pos="247015" algn="l"/>
              </a:tabLst>
            </a:pPr>
            <a:r>
              <a:rPr sz="2400" b="1" dirty="0">
                <a:latin typeface="Carlito"/>
                <a:cs typeface="Carlito"/>
              </a:rPr>
              <a:t>TCP </a:t>
            </a:r>
            <a:r>
              <a:rPr sz="2400" b="1" spc="-10" dirty="0">
                <a:latin typeface="Carlito"/>
                <a:cs typeface="Carlito"/>
              </a:rPr>
              <a:t>Connection </a:t>
            </a:r>
            <a:r>
              <a:rPr sz="2400" b="1" spc="-5" dirty="0">
                <a:latin typeface="Carlito"/>
                <a:cs typeface="Carlito"/>
              </a:rPr>
              <a:t>Reset </a:t>
            </a:r>
            <a:r>
              <a:rPr sz="2400" dirty="0">
                <a:latin typeface="Wingdings"/>
                <a:cs typeface="Wingdings"/>
              </a:rPr>
              <a:t>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arlito"/>
                <a:cs typeface="Carlito"/>
              </a:rPr>
              <a:t>RST</a:t>
            </a:r>
            <a:endParaRPr sz="2400">
              <a:latin typeface="Carlito"/>
              <a:cs typeface="Carlito"/>
            </a:endParaRPr>
          </a:p>
          <a:p>
            <a:pPr marL="246379" indent="-234315">
              <a:lnSpc>
                <a:spcPct val="100000"/>
              </a:lnSpc>
              <a:spcBef>
                <a:spcPts val="635"/>
              </a:spcBef>
              <a:buClr>
                <a:srgbClr val="0083B7"/>
              </a:buClr>
              <a:buFont typeface="Wingdings"/>
              <a:buChar char=""/>
              <a:tabLst>
                <a:tab pos="247015" algn="l"/>
              </a:tabLst>
            </a:pPr>
            <a:r>
              <a:rPr sz="2250" b="1" spc="-10" dirty="0">
                <a:latin typeface="Carlito"/>
                <a:cs typeface="Carlito"/>
              </a:rPr>
              <a:t>Some </a:t>
            </a:r>
            <a:r>
              <a:rPr sz="2250" b="1" dirty="0">
                <a:latin typeface="Carlito"/>
                <a:cs typeface="Carlito"/>
              </a:rPr>
              <a:t>TCP </a:t>
            </a:r>
            <a:r>
              <a:rPr sz="2250" b="1" spc="-10" dirty="0">
                <a:latin typeface="Carlito"/>
                <a:cs typeface="Carlito"/>
              </a:rPr>
              <a:t>RST</a:t>
            </a:r>
            <a:r>
              <a:rPr sz="2250" b="1" spc="-245" dirty="0">
                <a:latin typeface="Carlito"/>
                <a:cs typeface="Carlito"/>
              </a:rPr>
              <a:t> </a:t>
            </a:r>
            <a:r>
              <a:rPr sz="2250" b="1" spc="-10" dirty="0">
                <a:latin typeface="Carlito"/>
                <a:cs typeface="Carlito"/>
              </a:rPr>
              <a:t>scenarios:</a:t>
            </a:r>
            <a:endParaRPr sz="2250">
              <a:latin typeface="Carlito"/>
              <a:cs typeface="Carlito"/>
            </a:endParaRPr>
          </a:p>
          <a:p>
            <a:pPr marL="815975" lvl="1" indent="-346710">
              <a:lnSpc>
                <a:spcPct val="100000"/>
              </a:lnSpc>
              <a:spcBef>
                <a:spcPts val="180"/>
              </a:spcBef>
              <a:buClr>
                <a:srgbClr val="0083B7"/>
              </a:buClr>
              <a:buFont typeface="Courier New"/>
              <a:buChar char="o"/>
              <a:tabLst>
                <a:tab pos="816610" algn="l"/>
              </a:tabLst>
            </a:pPr>
            <a:r>
              <a:rPr sz="1850" b="1" spc="-25" dirty="0">
                <a:latin typeface="Carlito"/>
                <a:cs typeface="Carlito"/>
              </a:rPr>
              <a:t>TCP </a:t>
            </a:r>
            <a:r>
              <a:rPr sz="1850" b="1" spc="5" dirty="0">
                <a:latin typeface="Carlito"/>
                <a:cs typeface="Carlito"/>
              </a:rPr>
              <a:t>Reset </a:t>
            </a:r>
            <a:r>
              <a:rPr sz="1850" b="1" spc="-25" dirty="0">
                <a:latin typeface="Carlito"/>
                <a:cs typeface="Carlito"/>
              </a:rPr>
              <a:t>due </a:t>
            </a:r>
            <a:r>
              <a:rPr sz="1850" b="1" spc="-5" dirty="0">
                <a:latin typeface="Carlito"/>
                <a:cs typeface="Carlito"/>
              </a:rPr>
              <a:t>to </a:t>
            </a:r>
            <a:r>
              <a:rPr sz="1850" b="1" spc="-20" dirty="0">
                <a:latin typeface="Carlito"/>
                <a:cs typeface="Carlito"/>
              </a:rPr>
              <a:t>no</a:t>
            </a:r>
            <a:r>
              <a:rPr sz="1850" b="1" spc="-245" dirty="0">
                <a:latin typeface="Carlito"/>
                <a:cs typeface="Carlito"/>
              </a:rPr>
              <a:t> </a:t>
            </a:r>
            <a:r>
              <a:rPr sz="1850" b="1" spc="-15" dirty="0">
                <a:latin typeface="Carlito"/>
                <a:cs typeface="Carlito"/>
              </a:rPr>
              <a:t>response:</a:t>
            </a:r>
            <a:endParaRPr sz="1850">
              <a:latin typeface="Carlito"/>
              <a:cs typeface="Carlito"/>
            </a:endParaRPr>
          </a:p>
          <a:p>
            <a:pPr marL="1151890" lvl="2" indent="-346075">
              <a:lnSpc>
                <a:spcPct val="100000"/>
              </a:lnSpc>
              <a:spcBef>
                <a:spcPts val="195"/>
              </a:spcBef>
              <a:buClr>
                <a:srgbClr val="0083B7"/>
              </a:buClr>
              <a:buFont typeface="Arial"/>
              <a:buChar char="•"/>
              <a:tabLst>
                <a:tab pos="1151255" algn="l"/>
                <a:tab pos="1151890" algn="l"/>
              </a:tabLst>
            </a:pPr>
            <a:r>
              <a:rPr sz="1600" dirty="0">
                <a:latin typeface="Carlito"/>
                <a:cs typeface="Carlito"/>
              </a:rPr>
              <a:t>No </a:t>
            </a:r>
            <a:r>
              <a:rPr sz="1600" spc="15" dirty="0">
                <a:latin typeface="Carlito"/>
                <a:cs typeface="Carlito"/>
              </a:rPr>
              <a:t>response</a:t>
            </a:r>
            <a:r>
              <a:rPr sz="1600" spc="-120" dirty="0">
                <a:latin typeface="Carlito"/>
                <a:cs typeface="Carlito"/>
              </a:rPr>
              <a:t> </a:t>
            </a:r>
            <a:r>
              <a:rPr sz="1600" spc="5" dirty="0">
                <a:latin typeface="Carlito"/>
                <a:cs typeface="Carlito"/>
              </a:rPr>
              <a:t>for</a:t>
            </a:r>
            <a:r>
              <a:rPr sz="1600" spc="-35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SYN</a:t>
            </a:r>
            <a:r>
              <a:rPr sz="1600" spc="50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when</a:t>
            </a:r>
            <a:r>
              <a:rPr sz="1600" spc="-80" dirty="0">
                <a:latin typeface="Carlito"/>
                <a:cs typeface="Carlito"/>
              </a:rPr>
              <a:t> </a:t>
            </a:r>
            <a:r>
              <a:rPr sz="1600" spc="15" dirty="0">
                <a:latin typeface="Carlito"/>
                <a:cs typeface="Carlito"/>
              </a:rPr>
              <a:t>establishing</a:t>
            </a:r>
            <a:r>
              <a:rPr sz="1600" spc="-105" dirty="0">
                <a:latin typeface="Carlito"/>
                <a:cs typeface="Carlito"/>
              </a:rPr>
              <a:t> </a:t>
            </a:r>
            <a:r>
              <a:rPr sz="1600" spc="10" dirty="0">
                <a:latin typeface="Carlito"/>
                <a:cs typeface="Carlito"/>
              </a:rPr>
              <a:t>connection,</a:t>
            </a:r>
            <a:r>
              <a:rPr sz="1600" spc="-120" dirty="0">
                <a:latin typeface="Carlito"/>
                <a:cs typeface="Carlito"/>
              </a:rPr>
              <a:t> </a:t>
            </a:r>
            <a:r>
              <a:rPr sz="1600" spc="5" dirty="0">
                <a:latin typeface="Carlito"/>
                <a:cs typeface="Carlito"/>
              </a:rPr>
              <a:t>retransmits</a:t>
            </a:r>
            <a:r>
              <a:rPr sz="1600" spc="-70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SYN</a:t>
            </a:r>
            <a:r>
              <a:rPr sz="1600" spc="-110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2</a:t>
            </a:r>
            <a:r>
              <a:rPr sz="1600" spc="25" dirty="0">
                <a:latin typeface="Carlito"/>
                <a:cs typeface="Carlito"/>
              </a:rPr>
              <a:t> </a:t>
            </a:r>
            <a:r>
              <a:rPr sz="1600" spc="10" dirty="0">
                <a:latin typeface="Carlito"/>
                <a:cs typeface="Carlito"/>
              </a:rPr>
              <a:t>times</a:t>
            </a:r>
            <a:r>
              <a:rPr sz="1600" spc="-105" dirty="0">
                <a:latin typeface="Carlito"/>
                <a:cs typeface="Carlito"/>
              </a:rPr>
              <a:t> </a:t>
            </a:r>
            <a:r>
              <a:rPr sz="1600" spc="15" dirty="0">
                <a:latin typeface="Carlito"/>
                <a:cs typeface="Carlito"/>
              </a:rPr>
              <a:t>(default)</a:t>
            </a:r>
            <a:endParaRPr sz="1600">
              <a:latin typeface="Carlito"/>
              <a:cs typeface="Carlito"/>
            </a:endParaRPr>
          </a:p>
          <a:p>
            <a:pPr marL="1151890" marR="196215" lvl="2" indent="-346075">
              <a:lnSpc>
                <a:spcPct val="75100"/>
              </a:lnSpc>
              <a:spcBef>
                <a:spcPts val="640"/>
              </a:spcBef>
              <a:buClr>
                <a:srgbClr val="0083B7"/>
              </a:buClr>
              <a:buFont typeface="Arial"/>
              <a:buChar char="•"/>
              <a:tabLst>
                <a:tab pos="1151255" algn="l"/>
                <a:tab pos="1151890" algn="l"/>
              </a:tabLst>
            </a:pPr>
            <a:r>
              <a:rPr sz="1600" dirty="0">
                <a:latin typeface="Carlito"/>
                <a:cs typeface="Carlito"/>
              </a:rPr>
              <a:t>Network</a:t>
            </a:r>
            <a:r>
              <a:rPr sz="1600" spc="-45" dirty="0">
                <a:latin typeface="Carlito"/>
                <a:cs typeface="Carlito"/>
              </a:rPr>
              <a:t> </a:t>
            </a:r>
            <a:r>
              <a:rPr sz="1600" spc="5" dirty="0">
                <a:latin typeface="Carlito"/>
                <a:cs typeface="Carlito"/>
              </a:rPr>
              <a:t>frame</a:t>
            </a:r>
            <a:r>
              <a:rPr sz="1600" spc="-40" dirty="0">
                <a:latin typeface="Carlito"/>
                <a:cs typeface="Carlito"/>
              </a:rPr>
              <a:t> </a:t>
            </a:r>
            <a:r>
              <a:rPr sz="1600" spc="15" dirty="0">
                <a:latin typeface="Carlito"/>
                <a:cs typeface="Carlito"/>
              </a:rPr>
              <a:t>is</a:t>
            </a:r>
            <a:r>
              <a:rPr sz="1600" spc="-30" dirty="0">
                <a:latin typeface="Carlito"/>
                <a:cs typeface="Carlito"/>
              </a:rPr>
              <a:t> </a:t>
            </a:r>
            <a:r>
              <a:rPr sz="1600" spc="10" dirty="0">
                <a:latin typeface="Carlito"/>
                <a:cs typeface="Carlito"/>
              </a:rPr>
              <a:t>sent</a:t>
            </a:r>
            <a:r>
              <a:rPr sz="1600" spc="-25" dirty="0">
                <a:latin typeface="Carlito"/>
                <a:cs typeface="Carlito"/>
              </a:rPr>
              <a:t> </a:t>
            </a:r>
            <a:r>
              <a:rPr sz="1600" spc="10" dirty="0">
                <a:latin typeface="Carlito"/>
                <a:cs typeface="Carlito"/>
              </a:rPr>
              <a:t>six</a:t>
            </a:r>
            <a:r>
              <a:rPr sz="1600" spc="-95" dirty="0">
                <a:latin typeface="Carlito"/>
                <a:cs typeface="Carlito"/>
              </a:rPr>
              <a:t> </a:t>
            </a:r>
            <a:r>
              <a:rPr sz="1600" spc="10" dirty="0">
                <a:latin typeface="Carlito"/>
                <a:cs typeface="Carlito"/>
              </a:rPr>
              <a:t>times</a:t>
            </a:r>
            <a:r>
              <a:rPr sz="1600" spc="-30" dirty="0">
                <a:latin typeface="Carlito"/>
                <a:cs typeface="Carlito"/>
              </a:rPr>
              <a:t> </a:t>
            </a:r>
            <a:r>
              <a:rPr sz="1600" spc="15" dirty="0">
                <a:latin typeface="Carlito"/>
                <a:cs typeface="Carlito"/>
              </a:rPr>
              <a:t>(this</a:t>
            </a:r>
            <a:r>
              <a:rPr sz="1600" spc="-110" dirty="0">
                <a:latin typeface="Carlito"/>
                <a:cs typeface="Carlito"/>
              </a:rPr>
              <a:t> </a:t>
            </a:r>
            <a:r>
              <a:rPr sz="1600" spc="10" dirty="0">
                <a:latin typeface="Carlito"/>
                <a:cs typeface="Carlito"/>
              </a:rPr>
              <a:t>would</a:t>
            </a:r>
            <a:r>
              <a:rPr sz="1600" spc="-90" dirty="0">
                <a:latin typeface="Carlito"/>
                <a:cs typeface="Carlito"/>
              </a:rPr>
              <a:t> </a:t>
            </a:r>
            <a:r>
              <a:rPr sz="1600" spc="15" dirty="0">
                <a:latin typeface="Carlito"/>
                <a:cs typeface="Carlito"/>
              </a:rPr>
              <a:t>be</a:t>
            </a:r>
            <a:r>
              <a:rPr sz="1600" spc="-40" dirty="0">
                <a:latin typeface="Carlito"/>
                <a:cs typeface="Carlito"/>
              </a:rPr>
              <a:t> </a:t>
            </a:r>
            <a:r>
              <a:rPr sz="1600" spc="15" dirty="0">
                <a:latin typeface="Carlito"/>
                <a:cs typeface="Carlito"/>
              </a:rPr>
              <a:t>the</a:t>
            </a:r>
            <a:r>
              <a:rPr sz="1600" spc="-35" dirty="0">
                <a:latin typeface="Carlito"/>
                <a:cs typeface="Carlito"/>
              </a:rPr>
              <a:t> </a:t>
            </a:r>
            <a:r>
              <a:rPr sz="1600" spc="15" dirty="0">
                <a:latin typeface="Carlito"/>
                <a:cs typeface="Carlito"/>
              </a:rPr>
              <a:t>original</a:t>
            </a:r>
            <a:r>
              <a:rPr sz="1600" spc="-95" dirty="0">
                <a:latin typeface="Carlito"/>
                <a:cs typeface="Carlito"/>
              </a:rPr>
              <a:t> </a:t>
            </a:r>
            <a:r>
              <a:rPr sz="1600" spc="5" dirty="0">
                <a:latin typeface="Carlito"/>
                <a:cs typeface="Carlito"/>
              </a:rPr>
              <a:t>frame</a:t>
            </a:r>
            <a:r>
              <a:rPr sz="1600" spc="-114" dirty="0">
                <a:latin typeface="Carlito"/>
                <a:cs typeface="Carlito"/>
              </a:rPr>
              <a:t> </a:t>
            </a:r>
            <a:r>
              <a:rPr sz="1600" spc="25" dirty="0">
                <a:latin typeface="Carlito"/>
                <a:cs typeface="Carlito"/>
              </a:rPr>
              <a:t>plus</a:t>
            </a:r>
            <a:r>
              <a:rPr sz="1600" spc="-20" dirty="0">
                <a:latin typeface="Carlito"/>
                <a:cs typeface="Carlito"/>
              </a:rPr>
              <a:t> </a:t>
            </a:r>
            <a:r>
              <a:rPr sz="1600" spc="5" dirty="0">
                <a:latin typeface="Carlito"/>
                <a:cs typeface="Carlito"/>
              </a:rPr>
              <a:t>five</a:t>
            </a:r>
            <a:r>
              <a:rPr sz="1600" spc="-45" dirty="0">
                <a:latin typeface="Carlito"/>
                <a:cs typeface="Carlito"/>
              </a:rPr>
              <a:t> </a:t>
            </a:r>
            <a:r>
              <a:rPr sz="1600" spc="15" dirty="0">
                <a:latin typeface="Carlito"/>
                <a:cs typeface="Carlito"/>
              </a:rPr>
              <a:t>(default)  </a:t>
            </a:r>
            <a:r>
              <a:rPr sz="1600" spc="10" dirty="0">
                <a:latin typeface="Carlito"/>
                <a:cs typeface="Carlito"/>
              </a:rPr>
              <a:t>retransmits</a:t>
            </a:r>
            <a:r>
              <a:rPr sz="1600" spc="-114" dirty="0">
                <a:latin typeface="Carlito"/>
                <a:cs typeface="Carlito"/>
              </a:rPr>
              <a:t> </a:t>
            </a:r>
            <a:r>
              <a:rPr sz="1600" spc="15" dirty="0">
                <a:latin typeface="Carlito"/>
                <a:cs typeface="Carlito"/>
              </a:rPr>
              <a:t>of</a:t>
            </a:r>
            <a:r>
              <a:rPr sz="1600" spc="-130" dirty="0">
                <a:latin typeface="Carlito"/>
                <a:cs typeface="Carlito"/>
              </a:rPr>
              <a:t> </a:t>
            </a:r>
            <a:r>
              <a:rPr sz="1600" spc="15" dirty="0">
                <a:latin typeface="Carlito"/>
                <a:cs typeface="Carlito"/>
              </a:rPr>
              <a:t>the</a:t>
            </a:r>
            <a:r>
              <a:rPr sz="1600" spc="-35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frame)</a:t>
            </a:r>
            <a:r>
              <a:rPr sz="1600" spc="-50" dirty="0">
                <a:latin typeface="Carlito"/>
                <a:cs typeface="Carlito"/>
              </a:rPr>
              <a:t> </a:t>
            </a:r>
            <a:r>
              <a:rPr sz="1600" spc="15" dirty="0">
                <a:latin typeface="Carlito"/>
                <a:cs typeface="Carlito"/>
              </a:rPr>
              <a:t>without</a:t>
            </a:r>
            <a:r>
              <a:rPr sz="1600" spc="-105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a</a:t>
            </a:r>
            <a:r>
              <a:rPr sz="1600" spc="45" dirty="0">
                <a:latin typeface="Carlito"/>
                <a:cs typeface="Carlito"/>
              </a:rPr>
              <a:t> </a:t>
            </a:r>
            <a:r>
              <a:rPr sz="1600" spc="15" dirty="0">
                <a:latin typeface="Carlito"/>
                <a:cs typeface="Carlito"/>
              </a:rPr>
              <a:t>response</a:t>
            </a:r>
            <a:r>
              <a:rPr sz="1600" spc="-105" dirty="0">
                <a:latin typeface="Carlito"/>
                <a:cs typeface="Carlito"/>
              </a:rPr>
              <a:t> </a:t>
            </a:r>
            <a:r>
              <a:rPr sz="1600" dirty="0">
                <a:latin typeface="Wingdings"/>
                <a:cs typeface="Wingdings"/>
              </a:rPr>
              <a:t>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5" dirty="0">
                <a:latin typeface="Carlito"/>
                <a:cs typeface="Carlito"/>
              </a:rPr>
              <a:t>for</a:t>
            </a:r>
            <a:r>
              <a:rPr sz="1600" spc="-40" dirty="0">
                <a:latin typeface="Carlito"/>
                <a:cs typeface="Carlito"/>
              </a:rPr>
              <a:t> </a:t>
            </a:r>
            <a:r>
              <a:rPr sz="1600" spc="20" dirty="0">
                <a:latin typeface="Carlito"/>
                <a:cs typeface="Carlito"/>
              </a:rPr>
              <a:t>Established</a:t>
            </a:r>
            <a:r>
              <a:rPr sz="1600" spc="-160" dirty="0">
                <a:latin typeface="Carlito"/>
                <a:cs typeface="Carlito"/>
              </a:rPr>
              <a:t> </a:t>
            </a:r>
            <a:r>
              <a:rPr sz="1600" spc="10" dirty="0">
                <a:latin typeface="Carlito"/>
                <a:cs typeface="Carlito"/>
              </a:rPr>
              <a:t>connection</a:t>
            </a:r>
            <a:endParaRPr sz="1600">
              <a:latin typeface="Carlito"/>
              <a:cs typeface="Carlito"/>
            </a:endParaRPr>
          </a:p>
          <a:p>
            <a:pPr marL="815975" marR="270510" lvl="1" indent="-346075">
              <a:lnSpc>
                <a:spcPct val="74000"/>
              </a:lnSpc>
              <a:spcBef>
                <a:spcPts val="730"/>
              </a:spcBef>
              <a:buClr>
                <a:srgbClr val="0083B7"/>
              </a:buClr>
              <a:buFont typeface="Courier New"/>
              <a:buChar char="o"/>
              <a:tabLst>
                <a:tab pos="816610" algn="l"/>
              </a:tabLst>
            </a:pPr>
            <a:r>
              <a:rPr sz="1850" spc="-25" dirty="0">
                <a:latin typeface="Carlito"/>
                <a:cs typeface="Carlito"/>
              </a:rPr>
              <a:t>Receipt </a:t>
            </a:r>
            <a:r>
              <a:rPr sz="1850" spc="-15" dirty="0">
                <a:latin typeface="Carlito"/>
                <a:cs typeface="Carlito"/>
              </a:rPr>
              <a:t>of </a:t>
            </a:r>
            <a:r>
              <a:rPr sz="1850" spc="-10" dirty="0">
                <a:latin typeface="Carlito"/>
                <a:cs typeface="Carlito"/>
              </a:rPr>
              <a:t>any </a:t>
            </a:r>
            <a:r>
              <a:rPr sz="1850" spc="-20" dirty="0">
                <a:latin typeface="Carlito"/>
                <a:cs typeface="Carlito"/>
              </a:rPr>
              <a:t>TCP </a:t>
            </a:r>
            <a:r>
              <a:rPr sz="1850" spc="-25" dirty="0">
                <a:latin typeface="Carlito"/>
                <a:cs typeface="Carlito"/>
              </a:rPr>
              <a:t>segment </a:t>
            </a:r>
            <a:r>
              <a:rPr sz="1850" spc="-15" dirty="0">
                <a:latin typeface="Carlito"/>
                <a:cs typeface="Carlito"/>
              </a:rPr>
              <a:t>from </a:t>
            </a:r>
            <a:r>
              <a:rPr sz="1850" spc="-10" dirty="0">
                <a:latin typeface="Carlito"/>
                <a:cs typeface="Carlito"/>
              </a:rPr>
              <a:t>any </a:t>
            </a:r>
            <a:r>
              <a:rPr sz="1850" spc="-20" dirty="0">
                <a:latin typeface="Carlito"/>
                <a:cs typeface="Carlito"/>
              </a:rPr>
              <a:t>device </a:t>
            </a:r>
            <a:r>
              <a:rPr sz="1850" spc="-15" dirty="0">
                <a:latin typeface="Carlito"/>
                <a:cs typeface="Carlito"/>
              </a:rPr>
              <a:t>with </a:t>
            </a:r>
            <a:r>
              <a:rPr sz="1850" spc="-20" dirty="0">
                <a:latin typeface="Carlito"/>
                <a:cs typeface="Carlito"/>
              </a:rPr>
              <a:t>which </a:t>
            </a:r>
            <a:r>
              <a:rPr sz="1850" spc="-5" dirty="0">
                <a:latin typeface="Carlito"/>
                <a:cs typeface="Carlito"/>
              </a:rPr>
              <a:t>the </a:t>
            </a:r>
            <a:r>
              <a:rPr sz="1850" spc="-20" dirty="0">
                <a:latin typeface="Carlito"/>
                <a:cs typeface="Carlito"/>
              </a:rPr>
              <a:t>device</a:t>
            </a:r>
            <a:r>
              <a:rPr sz="1850" spc="-285" dirty="0">
                <a:latin typeface="Carlito"/>
                <a:cs typeface="Carlito"/>
              </a:rPr>
              <a:t> </a:t>
            </a:r>
            <a:r>
              <a:rPr sz="1850" spc="-25" dirty="0">
                <a:latin typeface="Carlito"/>
                <a:cs typeface="Carlito"/>
              </a:rPr>
              <a:t>receiving  </a:t>
            </a:r>
            <a:r>
              <a:rPr sz="1850" spc="-5" dirty="0">
                <a:latin typeface="Carlito"/>
                <a:cs typeface="Carlito"/>
              </a:rPr>
              <a:t>the </a:t>
            </a:r>
            <a:r>
              <a:rPr sz="1850" spc="-25" dirty="0">
                <a:latin typeface="Carlito"/>
                <a:cs typeface="Carlito"/>
              </a:rPr>
              <a:t>segment </a:t>
            </a:r>
            <a:r>
              <a:rPr sz="1850" spc="-20" dirty="0">
                <a:latin typeface="Carlito"/>
                <a:cs typeface="Carlito"/>
              </a:rPr>
              <a:t>does </a:t>
            </a:r>
            <a:r>
              <a:rPr sz="1850" spc="-15" dirty="0">
                <a:latin typeface="Carlito"/>
                <a:cs typeface="Carlito"/>
              </a:rPr>
              <a:t>not </a:t>
            </a:r>
            <a:r>
              <a:rPr sz="1850" spc="-10" dirty="0">
                <a:latin typeface="Carlito"/>
                <a:cs typeface="Carlito"/>
              </a:rPr>
              <a:t>currently </a:t>
            </a:r>
            <a:r>
              <a:rPr sz="1850" spc="-15" dirty="0">
                <a:latin typeface="Carlito"/>
                <a:cs typeface="Carlito"/>
              </a:rPr>
              <a:t>have </a:t>
            </a:r>
            <a:r>
              <a:rPr sz="1850" spc="-5" dirty="0">
                <a:latin typeface="Carlito"/>
                <a:cs typeface="Carlito"/>
              </a:rPr>
              <a:t>a </a:t>
            </a:r>
            <a:r>
              <a:rPr sz="1850" spc="-10" dirty="0">
                <a:latin typeface="Carlito"/>
                <a:cs typeface="Carlito"/>
              </a:rPr>
              <a:t>connection </a:t>
            </a:r>
            <a:r>
              <a:rPr sz="1850" spc="-15" dirty="0">
                <a:latin typeface="Carlito"/>
                <a:cs typeface="Carlito"/>
              </a:rPr>
              <a:t>(other </a:t>
            </a:r>
            <a:r>
              <a:rPr sz="1850" spc="-5" dirty="0">
                <a:latin typeface="Carlito"/>
                <a:cs typeface="Carlito"/>
              </a:rPr>
              <a:t>than a SYN  </a:t>
            </a:r>
            <a:r>
              <a:rPr sz="1850" spc="-20" dirty="0">
                <a:latin typeface="Carlito"/>
                <a:cs typeface="Carlito"/>
              </a:rPr>
              <a:t>requesting </a:t>
            </a:r>
            <a:r>
              <a:rPr sz="1850" spc="-5" dirty="0">
                <a:latin typeface="Carlito"/>
                <a:cs typeface="Carlito"/>
              </a:rPr>
              <a:t>a </a:t>
            </a:r>
            <a:r>
              <a:rPr sz="1850" spc="-25" dirty="0">
                <a:latin typeface="Carlito"/>
                <a:cs typeface="Carlito"/>
              </a:rPr>
              <a:t>new </a:t>
            </a:r>
            <a:r>
              <a:rPr sz="1850" spc="-10" dirty="0">
                <a:latin typeface="Carlito"/>
                <a:cs typeface="Carlito"/>
              </a:rPr>
              <a:t>connection.) </a:t>
            </a:r>
            <a:r>
              <a:rPr sz="1850" b="1" spc="-10" dirty="0">
                <a:latin typeface="Wingdings"/>
                <a:cs typeface="Wingdings"/>
              </a:rPr>
              <a:t></a:t>
            </a:r>
            <a:r>
              <a:rPr sz="1850" b="1" spc="-290" dirty="0">
                <a:latin typeface="Times New Roman"/>
                <a:cs typeface="Times New Roman"/>
              </a:rPr>
              <a:t> </a:t>
            </a:r>
            <a:r>
              <a:rPr sz="1850" b="1" spc="-20" dirty="0">
                <a:latin typeface="Carlito"/>
                <a:cs typeface="Carlito"/>
              </a:rPr>
              <a:t>Spoofing</a:t>
            </a:r>
            <a:endParaRPr sz="1850">
              <a:latin typeface="Carlito"/>
              <a:cs typeface="Carlito"/>
            </a:endParaRPr>
          </a:p>
          <a:p>
            <a:pPr marL="815975" marR="184785" lvl="1" indent="-346075">
              <a:lnSpc>
                <a:spcPct val="72200"/>
              </a:lnSpc>
              <a:spcBef>
                <a:spcPts val="800"/>
              </a:spcBef>
              <a:buClr>
                <a:srgbClr val="0083B7"/>
              </a:buClr>
              <a:buFont typeface="Courier New"/>
              <a:buChar char="o"/>
              <a:tabLst>
                <a:tab pos="816610" algn="l"/>
              </a:tabLst>
            </a:pPr>
            <a:r>
              <a:rPr sz="1850" spc="-25" dirty="0">
                <a:latin typeface="Carlito"/>
                <a:cs typeface="Carlito"/>
              </a:rPr>
              <a:t>Receipt </a:t>
            </a:r>
            <a:r>
              <a:rPr sz="1850" spc="-15" dirty="0">
                <a:latin typeface="Carlito"/>
                <a:cs typeface="Carlito"/>
              </a:rPr>
              <a:t>of </a:t>
            </a:r>
            <a:r>
              <a:rPr sz="1850" spc="-5" dirty="0">
                <a:latin typeface="Carlito"/>
                <a:cs typeface="Carlito"/>
              </a:rPr>
              <a:t>a </a:t>
            </a:r>
            <a:r>
              <a:rPr sz="1850" spc="-20" dirty="0">
                <a:latin typeface="Carlito"/>
                <a:cs typeface="Carlito"/>
              </a:rPr>
              <a:t>message </a:t>
            </a:r>
            <a:r>
              <a:rPr sz="1850" spc="-15" dirty="0">
                <a:latin typeface="Carlito"/>
                <a:cs typeface="Carlito"/>
              </a:rPr>
              <a:t>with </a:t>
            </a:r>
            <a:r>
              <a:rPr sz="1850" spc="-5" dirty="0">
                <a:latin typeface="Carlito"/>
                <a:cs typeface="Carlito"/>
              </a:rPr>
              <a:t>an </a:t>
            </a:r>
            <a:r>
              <a:rPr sz="1850" spc="-25" dirty="0">
                <a:latin typeface="Carlito"/>
                <a:cs typeface="Carlito"/>
              </a:rPr>
              <a:t>invalid </a:t>
            </a:r>
            <a:r>
              <a:rPr sz="1850" spc="-15" dirty="0">
                <a:latin typeface="Carlito"/>
                <a:cs typeface="Carlito"/>
              </a:rPr>
              <a:t>or incorrect Sequence </a:t>
            </a:r>
            <a:r>
              <a:rPr sz="1850" spc="-20" dirty="0">
                <a:latin typeface="Carlito"/>
                <a:cs typeface="Carlito"/>
              </a:rPr>
              <a:t>Number </a:t>
            </a:r>
            <a:r>
              <a:rPr sz="1850" spc="-15" dirty="0">
                <a:latin typeface="Carlito"/>
                <a:cs typeface="Carlito"/>
              </a:rPr>
              <a:t>or  </a:t>
            </a:r>
            <a:r>
              <a:rPr sz="1850" spc="-25" dirty="0">
                <a:latin typeface="Carlito"/>
                <a:cs typeface="Carlito"/>
              </a:rPr>
              <a:t>Acknowledgment</a:t>
            </a:r>
            <a:r>
              <a:rPr sz="1850" spc="-75" dirty="0">
                <a:latin typeface="Carlito"/>
                <a:cs typeface="Carlito"/>
              </a:rPr>
              <a:t> </a:t>
            </a:r>
            <a:r>
              <a:rPr sz="1850" spc="-20" dirty="0">
                <a:latin typeface="Carlito"/>
                <a:cs typeface="Carlito"/>
              </a:rPr>
              <a:t>Number</a:t>
            </a:r>
            <a:r>
              <a:rPr sz="1850" spc="-15" dirty="0">
                <a:latin typeface="Carlito"/>
                <a:cs typeface="Carlito"/>
              </a:rPr>
              <a:t> </a:t>
            </a:r>
            <a:r>
              <a:rPr sz="1850" spc="-25" dirty="0">
                <a:latin typeface="Carlito"/>
                <a:cs typeface="Carlito"/>
              </a:rPr>
              <a:t>field,</a:t>
            </a:r>
            <a:r>
              <a:rPr sz="1850" spc="10" dirty="0">
                <a:latin typeface="Carlito"/>
                <a:cs typeface="Carlito"/>
              </a:rPr>
              <a:t> </a:t>
            </a:r>
            <a:r>
              <a:rPr sz="1850" spc="-15" dirty="0">
                <a:latin typeface="Carlito"/>
                <a:cs typeface="Carlito"/>
              </a:rPr>
              <a:t>indicating</a:t>
            </a:r>
            <a:r>
              <a:rPr sz="1850" spc="-160" dirty="0">
                <a:latin typeface="Carlito"/>
                <a:cs typeface="Carlito"/>
              </a:rPr>
              <a:t> </a:t>
            </a:r>
            <a:r>
              <a:rPr sz="1850" spc="-5" dirty="0">
                <a:latin typeface="Carlito"/>
                <a:cs typeface="Carlito"/>
              </a:rPr>
              <a:t>the</a:t>
            </a:r>
            <a:r>
              <a:rPr sz="1850" spc="-45" dirty="0">
                <a:latin typeface="Carlito"/>
                <a:cs typeface="Carlito"/>
              </a:rPr>
              <a:t> </a:t>
            </a:r>
            <a:r>
              <a:rPr sz="1850" spc="-20" dirty="0">
                <a:latin typeface="Carlito"/>
                <a:cs typeface="Carlito"/>
              </a:rPr>
              <a:t>message</a:t>
            </a:r>
            <a:r>
              <a:rPr sz="1850" spc="-50" dirty="0">
                <a:latin typeface="Carlito"/>
                <a:cs typeface="Carlito"/>
              </a:rPr>
              <a:t> </a:t>
            </a:r>
            <a:r>
              <a:rPr sz="1850" spc="-20" dirty="0">
                <a:latin typeface="Carlito"/>
                <a:cs typeface="Carlito"/>
              </a:rPr>
              <a:t>may</a:t>
            </a:r>
            <a:r>
              <a:rPr sz="1850" spc="-50" dirty="0">
                <a:latin typeface="Carlito"/>
                <a:cs typeface="Carlito"/>
              </a:rPr>
              <a:t> </a:t>
            </a:r>
            <a:r>
              <a:rPr sz="1850" spc="-25" dirty="0">
                <a:latin typeface="Carlito"/>
                <a:cs typeface="Carlito"/>
              </a:rPr>
              <a:t>belong</a:t>
            </a:r>
            <a:r>
              <a:rPr sz="1850" dirty="0">
                <a:latin typeface="Carlito"/>
                <a:cs typeface="Carlito"/>
              </a:rPr>
              <a:t> </a:t>
            </a:r>
            <a:r>
              <a:rPr sz="1850" spc="5" dirty="0">
                <a:latin typeface="Carlito"/>
                <a:cs typeface="Carlito"/>
              </a:rPr>
              <a:t>to</a:t>
            </a:r>
            <a:r>
              <a:rPr sz="1850" spc="-100" dirty="0">
                <a:latin typeface="Carlito"/>
                <a:cs typeface="Carlito"/>
              </a:rPr>
              <a:t> </a:t>
            </a:r>
            <a:r>
              <a:rPr sz="1850" spc="-5" dirty="0">
                <a:latin typeface="Carlito"/>
                <a:cs typeface="Carlito"/>
              </a:rPr>
              <a:t>a</a:t>
            </a:r>
            <a:r>
              <a:rPr sz="1850" spc="-15" dirty="0">
                <a:latin typeface="Carlito"/>
                <a:cs typeface="Carlito"/>
              </a:rPr>
              <a:t> prior  </a:t>
            </a:r>
            <a:r>
              <a:rPr sz="1850" spc="-10" dirty="0">
                <a:latin typeface="Carlito"/>
                <a:cs typeface="Carlito"/>
              </a:rPr>
              <a:t>connection</a:t>
            </a:r>
            <a:r>
              <a:rPr sz="1850" spc="-345" dirty="0">
                <a:latin typeface="Carlito"/>
                <a:cs typeface="Carlito"/>
              </a:rPr>
              <a:t> </a:t>
            </a:r>
            <a:r>
              <a:rPr sz="1850" spc="-15" dirty="0">
                <a:latin typeface="Carlito"/>
                <a:cs typeface="Carlito"/>
              </a:rPr>
              <a:t>or is spurious </a:t>
            </a:r>
            <a:r>
              <a:rPr sz="1850" spc="-20" dirty="0">
                <a:latin typeface="Carlito"/>
                <a:cs typeface="Carlito"/>
              </a:rPr>
              <a:t>in some </a:t>
            </a:r>
            <a:r>
              <a:rPr sz="1850" spc="-15" dirty="0">
                <a:latin typeface="Carlito"/>
                <a:cs typeface="Carlito"/>
              </a:rPr>
              <a:t>other </a:t>
            </a:r>
            <a:r>
              <a:rPr sz="1850" spc="-25" dirty="0">
                <a:latin typeface="Carlito"/>
                <a:cs typeface="Carlito"/>
              </a:rPr>
              <a:t>way.</a:t>
            </a:r>
            <a:endParaRPr sz="1850">
              <a:latin typeface="Carlito"/>
              <a:cs typeface="Carlito"/>
            </a:endParaRPr>
          </a:p>
          <a:p>
            <a:pPr marL="815975" lvl="1" indent="-346710">
              <a:lnSpc>
                <a:spcPct val="100000"/>
              </a:lnSpc>
              <a:spcBef>
                <a:spcPts val="185"/>
              </a:spcBef>
              <a:buClr>
                <a:srgbClr val="0083B7"/>
              </a:buClr>
              <a:buFont typeface="Courier New"/>
              <a:buChar char="o"/>
              <a:tabLst>
                <a:tab pos="816610" algn="l"/>
              </a:tabLst>
            </a:pPr>
            <a:r>
              <a:rPr sz="1850" b="1" spc="-5" dirty="0">
                <a:latin typeface="Carlito"/>
                <a:cs typeface="Carlito"/>
              </a:rPr>
              <a:t>ACK/RST</a:t>
            </a:r>
            <a:r>
              <a:rPr sz="1850" b="1" spc="-200" dirty="0">
                <a:latin typeface="Carlito"/>
                <a:cs typeface="Carlito"/>
              </a:rPr>
              <a:t> </a:t>
            </a:r>
            <a:r>
              <a:rPr sz="1850" b="1" spc="-10" dirty="0">
                <a:latin typeface="Wingdings"/>
                <a:cs typeface="Wingdings"/>
              </a:rPr>
              <a:t></a:t>
            </a:r>
            <a:r>
              <a:rPr sz="1850" b="1" spc="-105" dirty="0">
                <a:latin typeface="Times New Roman"/>
                <a:cs typeface="Times New Roman"/>
              </a:rPr>
              <a:t> </a:t>
            </a:r>
            <a:r>
              <a:rPr sz="1850" b="1" dirty="0">
                <a:latin typeface="Carlito"/>
                <a:cs typeface="Carlito"/>
              </a:rPr>
              <a:t>Receiver</a:t>
            </a:r>
            <a:r>
              <a:rPr sz="1850" b="1" spc="-190" dirty="0">
                <a:latin typeface="Carlito"/>
                <a:cs typeface="Carlito"/>
              </a:rPr>
              <a:t> </a:t>
            </a:r>
            <a:r>
              <a:rPr sz="1850" b="1" spc="-25" dirty="0">
                <a:latin typeface="Carlito"/>
                <a:cs typeface="Carlito"/>
              </a:rPr>
              <a:t>cannot</a:t>
            </a:r>
            <a:r>
              <a:rPr sz="1850" b="1" spc="-100" dirty="0">
                <a:latin typeface="Carlito"/>
                <a:cs typeface="Carlito"/>
              </a:rPr>
              <a:t> </a:t>
            </a:r>
            <a:r>
              <a:rPr sz="1850" b="1" spc="-5" dirty="0">
                <a:latin typeface="Carlito"/>
                <a:cs typeface="Carlito"/>
              </a:rPr>
              <a:t>accept</a:t>
            </a:r>
            <a:r>
              <a:rPr sz="1850" b="1" spc="-175" dirty="0">
                <a:latin typeface="Carlito"/>
                <a:cs typeface="Carlito"/>
              </a:rPr>
              <a:t> </a:t>
            </a:r>
            <a:r>
              <a:rPr sz="1850" b="1" spc="-15" dirty="0">
                <a:latin typeface="Carlito"/>
                <a:cs typeface="Carlito"/>
              </a:rPr>
              <a:t>the</a:t>
            </a:r>
            <a:r>
              <a:rPr sz="1850" b="1" spc="-70" dirty="0">
                <a:latin typeface="Carlito"/>
                <a:cs typeface="Carlito"/>
              </a:rPr>
              <a:t> </a:t>
            </a:r>
            <a:r>
              <a:rPr sz="1850" b="1" spc="-10" dirty="0">
                <a:latin typeface="Carlito"/>
                <a:cs typeface="Carlito"/>
              </a:rPr>
              <a:t>connection</a:t>
            </a:r>
            <a:r>
              <a:rPr sz="1850" b="1" spc="-210" dirty="0">
                <a:latin typeface="Carlito"/>
                <a:cs typeface="Carlito"/>
              </a:rPr>
              <a:t> </a:t>
            </a:r>
            <a:r>
              <a:rPr sz="1850" b="1" spc="-10" dirty="0">
                <a:latin typeface="Carlito"/>
                <a:cs typeface="Carlito"/>
              </a:rPr>
              <a:t>(Rejection)</a:t>
            </a:r>
            <a:endParaRPr sz="1850">
              <a:latin typeface="Carlito"/>
              <a:cs typeface="Carlito"/>
            </a:endParaRPr>
          </a:p>
          <a:p>
            <a:pPr marL="1151890" marR="151765" lvl="2" indent="-346075">
              <a:lnSpc>
                <a:spcPct val="75800"/>
              </a:lnSpc>
              <a:spcBef>
                <a:spcPts val="640"/>
              </a:spcBef>
              <a:buClr>
                <a:srgbClr val="0083B7"/>
              </a:buClr>
              <a:buFont typeface="Arial"/>
              <a:buChar char="•"/>
              <a:tabLst>
                <a:tab pos="1151255" algn="l"/>
                <a:tab pos="1151890" algn="l"/>
              </a:tabLst>
            </a:pPr>
            <a:r>
              <a:rPr sz="1850" spc="-25" dirty="0">
                <a:latin typeface="Carlito"/>
                <a:cs typeface="Carlito"/>
              </a:rPr>
              <a:t>Receipt</a:t>
            </a:r>
            <a:r>
              <a:rPr sz="1850" spc="10" dirty="0">
                <a:latin typeface="Carlito"/>
                <a:cs typeface="Carlito"/>
              </a:rPr>
              <a:t> </a:t>
            </a:r>
            <a:r>
              <a:rPr sz="1850" spc="-15" dirty="0">
                <a:latin typeface="Carlito"/>
                <a:cs typeface="Carlito"/>
              </a:rPr>
              <a:t>of</a:t>
            </a:r>
            <a:r>
              <a:rPr sz="1850" spc="-20" dirty="0">
                <a:latin typeface="Carlito"/>
                <a:cs typeface="Carlito"/>
              </a:rPr>
              <a:t> </a:t>
            </a:r>
            <a:r>
              <a:rPr sz="1850" spc="-5" dirty="0">
                <a:latin typeface="Carlito"/>
                <a:cs typeface="Carlito"/>
              </a:rPr>
              <a:t>a</a:t>
            </a:r>
            <a:r>
              <a:rPr sz="1850" spc="-20" dirty="0">
                <a:latin typeface="Carlito"/>
                <a:cs typeface="Carlito"/>
              </a:rPr>
              <a:t> </a:t>
            </a:r>
            <a:r>
              <a:rPr sz="1850" spc="-5" dirty="0">
                <a:latin typeface="Carlito"/>
                <a:cs typeface="Carlito"/>
              </a:rPr>
              <a:t>SYN</a:t>
            </a:r>
            <a:r>
              <a:rPr sz="1850" spc="-85" dirty="0">
                <a:latin typeface="Carlito"/>
                <a:cs typeface="Carlito"/>
              </a:rPr>
              <a:t> </a:t>
            </a:r>
            <a:r>
              <a:rPr sz="1850" spc="-20" dirty="0">
                <a:latin typeface="Carlito"/>
                <a:cs typeface="Carlito"/>
              </a:rPr>
              <a:t>message</a:t>
            </a:r>
            <a:r>
              <a:rPr sz="1850" spc="-135" dirty="0">
                <a:latin typeface="Carlito"/>
                <a:cs typeface="Carlito"/>
              </a:rPr>
              <a:t> </a:t>
            </a:r>
            <a:r>
              <a:rPr sz="1850" spc="-15" dirty="0">
                <a:latin typeface="Carlito"/>
                <a:cs typeface="Carlito"/>
              </a:rPr>
              <a:t>on</a:t>
            </a:r>
            <a:r>
              <a:rPr sz="1850" spc="-25" dirty="0">
                <a:latin typeface="Carlito"/>
                <a:cs typeface="Carlito"/>
              </a:rPr>
              <a:t> </a:t>
            </a:r>
            <a:r>
              <a:rPr sz="1850" spc="-5" dirty="0">
                <a:latin typeface="Carlito"/>
                <a:cs typeface="Carlito"/>
              </a:rPr>
              <a:t>a</a:t>
            </a:r>
            <a:r>
              <a:rPr sz="1850" spc="-20" dirty="0">
                <a:latin typeface="Carlito"/>
                <a:cs typeface="Carlito"/>
              </a:rPr>
              <a:t> </a:t>
            </a:r>
            <a:r>
              <a:rPr sz="1850" spc="-10" dirty="0">
                <a:latin typeface="Carlito"/>
                <a:cs typeface="Carlito"/>
              </a:rPr>
              <a:t>port</a:t>
            </a:r>
            <a:r>
              <a:rPr sz="1850" spc="-80" dirty="0">
                <a:latin typeface="Carlito"/>
                <a:cs typeface="Carlito"/>
              </a:rPr>
              <a:t> </a:t>
            </a:r>
            <a:r>
              <a:rPr sz="1850" spc="-25" dirty="0">
                <a:latin typeface="Carlito"/>
                <a:cs typeface="Carlito"/>
              </a:rPr>
              <a:t>where</a:t>
            </a:r>
            <a:r>
              <a:rPr sz="1850" spc="25" dirty="0">
                <a:latin typeface="Carlito"/>
                <a:cs typeface="Carlito"/>
              </a:rPr>
              <a:t> </a:t>
            </a:r>
            <a:r>
              <a:rPr sz="1850" spc="-10" dirty="0">
                <a:latin typeface="Carlito"/>
                <a:cs typeface="Carlito"/>
              </a:rPr>
              <a:t>there</a:t>
            </a:r>
            <a:r>
              <a:rPr sz="1850" spc="-55" dirty="0">
                <a:latin typeface="Carlito"/>
                <a:cs typeface="Carlito"/>
              </a:rPr>
              <a:t> </a:t>
            </a:r>
            <a:r>
              <a:rPr sz="1850" spc="-15" dirty="0">
                <a:latin typeface="Carlito"/>
                <a:cs typeface="Carlito"/>
              </a:rPr>
              <a:t>is </a:t>
            </a:r>
            <a:r>
              <a:rPr sz="1850" spc="-10" dirty="0">
                <a:latin typeface="Carlito"/>
                <a:cs typeface="Carlito"/>
              </a:rPr>
              <a:t>no</a:t>
            </a:r>
            <a:r>
              <a:rPr sz="1850" spc="-30" dirty="0">
                <a:latin typeface="Carlito"/>
                <a:cs typeface="Carlito"/>
              </a:rPr>
              <a:t> </a:t>
            </a:r>
            <a:r>
              <a:rPr sz="1850" spc="-15" dirty="0">
                <a:latin typeface="Carlito"/>
                <a:cs typeface="Carlito"/>
              </a:rPr>
              <a:t>process</a:t>
            </a:r>
            <a:r>
              <a:rPr sz="1850" spc="-100" dirty="0">
                <a:latin typeface="Carlito"/>
                <a:cs typeface="Carlito"/>
              </a:rPr>
              <a:t> </a:t>
            </a:r>
            <a:r>
              <a:rPr sz="1850" spc="-20" dirty="0">
                <a:latin typeface="Carlito"/>
                <a:cs typeface="Carlito"/>
              </a:rPr>
              <a:t>listening</a:t>
            </a:r>
            <a:r>
              <a:rPr sz="1850" spc="-85" dirty="0">
                <a:latin typeface="Carlito"/>
                <a:cs typeface="Carlito"/>
              </a:rPr>
              <a:t> </a:t>
            </a:r>
            <a:r>
              <a:rPr sz="1850" spc="-10" dirty="0">
                <a:latin typeface="Carlito"/>
                <a:cs typeface="Carlito"/>
              </a:rPr>
              <a:t>for  </a:t>
            </a:r>
            <a:r>
              <a:rPr sz="1850" spc="-15" dirty="0">
                <a:latin typeface="Carlito"/>
                <a:cs typeface="Carlito"/>
              </a:rPr>
              <a:t>connections.</a:t>
            </a:r>
            <a:endParaRPr sz="1850">
              <a:latin typeface="Carlito"/>
              <a:cs typeface="Carlito"/>
            </a:endParaRPr>
          </a:p>
          <a:p>
            <a:pPr marL="1151890" marR="20955" lvl="2" indent="-346075">
              <a:lnSpc>
                <a:spcPct val="74000"/>
              </a:lnSpc>
              <a:spcBef>
                <a:spcPts val="680"/>
              </a:spcBef>
              <a:buClr>
                <a:srgbClr val="0083B7"/>
              </a:buClr>
              <a:buFont typeface="Arial"/>
              <a:buChar char="•"/>
              <a:tabLst>
                <a:tab pos="1151255" algn="l"/>
                <a:tab pos="1151890" algn="l"/>
              </a:tabLst>
            </a:pPr>
            <a:r>
              <a:rPr sz="1850" spc="-20" dirty="0">
                <a:latin typeface="Carlito"/>
                <a:cs typeface="Carlito"/>
              </a:rPr>
              <a:t>There</a:t>
            </a:r>
            <a:r>
              <a:rPr sz="1850" spc="-60" dirty="0">
                <a:latin typeface="Carlito"/>
                <a:cs typeface="Carlito"/>
              </a:rPr>
              <a:t> </a:t>
            </a:r>
            <a:r>
              <a:rPr sz="1850" spc="-15" dirty="0">
                <a:latin typeface="Carlito"/>
                <a:cs typeface="Carlito"/>
              </a:rPr>
              <a:t>is </a:t>
            </a:r>
            <a:r>
              <a:rPr sz="1850" spc="-20" dirty="0">
                <a:latin typeface="Carlito"/>
                <a:cs typeface="Carlito"/>
              </a:rPr>
              <a:t>some</a:t>
            </a:r>
            <a:r>
              <a:rPr sz="1850" spc="-50" dirty="0">
                <a:latin typeface="Carlito"/>
                <a:cs typeface="Carlito"/>
              </a:rPr>
              <a:t> </a:t>
            </a:r>
            <a:r>
              <a:rPr sz="1850" spc="-15" dirty="0">
                <a:latin typeface="Carlito"/>
                <a:cs typeface="Carlito"/>
              </a:rPr>
              <a:t>reason</a:t>
            </a:r>
            <a:r>
              <a:rPr sz="1850" spc="-25" dirty="0">
                <a:latin typeface="Carlito"/>
                <a:cs typeface="Carlito"/>
              </a:rPr>
              <a:t> </a:t>
            </a:r>
            <a:r>
              <a:rPr sz="1850" spc="-5" dirty="0">
                <a:latin typeface="Carlito"/>
                <a:cs typeface="Carlito"/>
              </a:rPr>
              <a:t>that</a:t>
            </a:r>
            <a:r>
              <a:rPr sz="1850" spc="-80" dirty="0">
                <a:latin typeface="Carlito"/>
                <a:cs typeface="Carlito"/>
              </a:rPr>
              <a:t> </a:t>
            </a:r>
            <a:r>
              <a:rPr sz="1850" spc="-5" dirty="0">
                <a:latin typeface="Carlito"/>
                <a:cs typeface="Carlito"/>
              </a:rPr>
              <a:t>the</a:t>
            </a:r>
            <a:r>
              <a:rPr sz="1850" spc="-130" dirty="0">
                <a:latin typeface="Carlito"/>
                <a:cs typeface="Carlito"/>
              </a:rPr>
              <a:t> </a:t>
            </a:r>
            <a:r>
              <a:rPr sz="1850" spc="-25" dirty="0">
                <a:latin typeface="Carlito"/>
                <a:cs typeface="Carlito"/>
              </a:rPr>
              <a:t>server</a:t>
            </a:r>
            <a:r>
              <a:rPr sz="1850" spc="60" dirty="0">
                <a:latin typeface="Carlito"/>
                <a:cs typeface="Carlito"/>
              </a:rPr>
              <a:t> </a:t>
            </a:r>
            <a:r>
              <a:rPr sz="1850" spc="-15" dirty="0">
                <a:latin typeface="Carlito"/>
                <a:cs typeface="Carlito"/>
              </a:rPr>
              <a:t>node</a:t>
            </a:r>
            <a:r>
              <a:rPr sz="1850" spc="-50" dirty="0">
                <a:latin typeface="Carlito"/>
                <a:cs typeface="Carlito"/>
              </a:rPr>
              <a:t> </a:t>
            </a:r>
            <a:r>
              <a:rPr sz="1850" spc="-10" dirty="0">
                <a:latin typeface="Carlito"/>
                <a:cs typeface="Carlito"/>
              </a:rPr>
              <a:t>cannot</a:t>
            </a:r>
            <a:r>
              <a:rPr sz="1850" spc="-160" dirty="0">
                <a:latin typeface="Carlito"/>
                <a:cs typeface="Carlito"/>
              </a:rPr>
              <a:t> </a:t>
            </a:r>
            <a:r>
              <a:rPr sz="1850" spc="-15" dirty="0">
                <a:latin typeface="Carlito"/>
                <a:cs typeface="Carlito"/>
              </a:rPr>
              <a:t>complete</a:t>
            </a:r>
            <a:r>
              <a:rPr sz="1850" spc="-50" dirty="0">
                <a:latin typeface="Carlito"/>
                <a:cs typeface="Carlito"/>
              </a:rPr>
              <a:t> </a:t>
            </a:r>
            <a:r>
              <a:rPr sz="1850" spc="-5" dirty="0">
                <a:latin typeface="Carlito"/>
                <a:cs typeface="Carlito"/>
              </a:rPr>
              <a:t>the</a:t>
            </a:r>
            <a:r>
              <a:rPr sz="1850" spc="-50" dirty="0">
                <a:latin typeface="Carlito"/>
                <a:cs typeface="Carlito"/>
              </a:rPr>
              <a:t> </a:t>
            </a:r>
            <a:r>
              <a:rPr sz="1850" spc="-20" dirty="0">
                <a:latin typeface="Carlito"/>
                <a:cs typeface="Carlito"/>
              </a:rPr>
              <a:t>connection  </a:t>
            </a:r>
            <a:r>
              <a:rPr sz="1850" spc="-15" dirty="0">
                <a:latin typeface="Carlito"/>
                <a:cs typeface="Carlito"/>
              </a:rPr>
              <a:t>on </a:t>
            </a:r>
            <a:r>
              <a:rPr sz="1850" spc="-5" dirty="0">
                <a:latin typeface="Carlito"/>
                <a:cs typeface="Carlito"/>
              </a:rPr>
              <a:t>that port. </a:t>
            </a:r>
            <a:r>
              <a:rPr sz="1850" dirty="0">
                <a:latin typeface="Carlito"/>
                <a:cs typeface="Carlito"/>
              </a:rPr>
              <a:t>For </a:t>
            </a:r>
            <a:r>
              <a:rPr sz="1850" spc="-25" dirty="0">
                <a:latin typeface="Carlito"/>
                <a:cs typeface="Carlito"/>
              </a:rPr>
              <a:t>example, </a:t>
            </a:r>
            <a:r>
              <a:rPr sz="1850" spc="-5" dirty="0">
                <a:latin typeface="Carlito"/>
                <a:cs typeface="Carlito"/>
              </a:rPr>
              <a:t>the </a:t>
            </a:r>
            <a:r>
              <a:rPr sz="1850" spc="-25" dirty="0">
                <a:latin typeface="Carlito"/>
                <a:cs typeface="Carlito"/>
              </a:rPr>
              <a:t>server </a:t>
            </a:r>
            <a:r>
              <a:rPr sz="1850" spc="-15" dirty="0">
                <a:latin typeface="Carlito"/>
                <a:cs typeface="Carlito"/>
              </a:rPr>
              <a:t>is out of resources </a:t>
            </a:r>
            <a:r>
              <a:rPr sz="1850" spc="-10" dirty="0">
                <a:latin typeface="Carlito"/>
                <a:cs typeface="Carlito"/>
              </a:rPr>
              <a:t>and so cannot  allocate</a:t>
            </a:r>
            <a:r>
              <a:rPr sz="1850" spc="-135" dirty="0">
                <a:latin typeface="Carlito"/>
                <a:cs typeface="Carlito"/>
              </a:rPr>
              <a:t> </a:t>
            </a:r>
            <a:r>
              <a:rPr sz="1850" spc="-5" dirty="0">
                <a:latin typeface="Carlito"/>
                <a:cs typeface="Carlito"/>
              </a:rPr>
              <a:t>the</a:t>
            </a:r>
            <a:r>
              <a:rPr sz="1850" spc="-55" dirty="0">
                <a:latin typeface="Carlito"/>
                <a:cs typeface="Carlito"/>
              </a:rPr>
              <a:t> </a:t>
            </a:r>
            <a:r>
              <a:rPr sz="1850" spc="-30" dirty="0">
                <a:latin typeface="Carlito"/>
                <a:cs typeface="Carlito"/>
              </a:rPr>
              <a:t>needed </a:t>
            </a:r>
            <a:r>
              <a:rPr sz="1850" spc="-15" dirty="0">
                <a:latin typeface="Carlito"/>
                <a:cs typeface="Carlito"/>
              </a:rPr>
              <a:t>resources</a:t>
            </a:r>
            <a:r>
              <a:rPr sz="1850" spc="-20" dirty="0">
                <a:latin typeface="Carlito"/>
                <a:cs typeface="Carlito"/>
              </a:rPr>
              <a:t> </a:t>
            </a:r>
            <a:r>
              <a:rPr sz="1850" spc="5" dirty="0">
                <a:latin typeface="Carlito"/>
                <a:cs typeface="Carlito"/>
              </a:rPr>
              <a:t>to</a:t>
            </a:r>
            <a:r>
              <a:rPr sz="1850" spc="-110" dirty="0">
                <a:latin typeface="Carlito"/>
                <a:cs typeface="Carlito"/>
              </a:rPr>
              <a:t> </a:t>
            </a:r>
            <a:r>
              <a:rPr sz="1850" spc="-20" dirty="0">
                <a:latin typeface="Carlito"/>
                <a:cs typeface="Carlito"/>
              </a:rPr>
              <a:t>allow</a:t>
            </a:r>
            <a:r>
              <a:rPr sz="1850" spc="-50" dirty="0">
                <a:latin typeface="Carlito"/>
                <a:cs typeface="Carlito"/>
              </a:rPr>
              <a:t> </a:t>
            </a:r>
            <a:r>
              <a:rPr sz="1850" spc="-5" dirty="0">
                <a:latin typeface="Carlito"/>
                <a:cs typeface="Carlito"/>
              </a:rPr>
              <a:t>the</a:t>
            </a:r>
            <a:r>
              <a:rPr sz="1850" spc="-55" dirty="0">
                <a:latin typeface="Carlito"/>
                <a:cs typeface="Carlito"/>
              </a:rPr>
              <a:t> </a:t>
            </a:r>
            <a:r>
              <a:rPr sz="1850" spc="-10" dirty="0">
                <a:latin typeface="Carlito"/>
                <a:cs typeface="Carlito"/>
              </a:rPr>
              <a:t>connection.</a:t>
            </a:r>
            <a:endParaRPr sz="1850">
              <a:latin typeface="Carlito"/>
              <a:cs typeface="Carlito"/>
            </a:endParaRPr>
          </a:p>
          <a:p>
            <a:pPr marL="815975" lvl="1" indent="-346710">
              <a:lnSpc>
                <a:spcPct val="100000"/>
              </a:lnSpc>
              <a:spcBef>
                <a:spcPts val="185"/>
              </a:spcBef>
              <a:buClr>
                <a:srgbClr val="0083B7"/>
              </a:buClr>
              <a:buFont typeface="Courier New"/>
              <a:buChar char="o"/>
              <a:tabLst>
                <a:tab pos="816610" algn="l"/>
              </a:tabLst>
            </a:pPr>
            <a:r>
              <a:rPr sz="1850" b="1" spc="-10" dirty="0">
                <a:latin typeface="Carlito"/>
                <a:cs typeface="Carlito"/>
              </a:rPr>
              <a:t>Application</a:t>
            </a:r>
            <a:r>
              <a:rPr sz="1850" b="1" spc="-195" dirty="0">
                <a:latin typeface="Carlito"/>
                <a:cs typeface="Carlito"/>
              </a:rPr>
              <a:t> </a:t>
            </a:r>
            <a:r>
              <a:rPr sz="1850" b="1" spc="5" dirty="0">
                <a:latin typeface="Carlito"/>
                <a:cs typeface="Carlito"/>
              </a:rPr>
              <a:t>Reset</a:t>
            </a:r>
            <a:r>
              <a:rPr sz="1850" b="1" spc="-170" dirty="0">
                <a:latin typeface="Carlito"/>
                <a:cs typeface="Carlito"/>
              </a:rPr>
              <a:t> </a:t>
            </a:r>
            <a:r>
              <a:rPr sz="1850" b="1" spc="-10" dirty="0">
                <a:latin typeface="Wingdings"/>
                <a:cs typeface="Wingdings"/>
              </a:rPr>
              <a:t></a:t>
            </a:r>
            <a:r>
              <a:rPr sz="1850" b="1" spc="-105" dirty="0">
                <a:latin typeface="Times New Roman"/>
                <a:cs typeface="Times New Roman"/>
              </a:rPr>
              <a:t> </a:t>
            </a:r>
            <a:r>
              <a:rPr sz="1850" spc="-20" dirty="0">
                <a:latin typeface="Carlito"/>
                <a:cs typeface="Carlito"/>
              </a:rPr>
              <a:t>user </a:t>
            </a:r>
            <a:r>
              <a:rPr sz="1850" spc="-15" dirty="0">
                <a:latin typeface="Carlito"/>
                <a:cs typeface="Carlito"/>
              </a:rPr>
              <a:t>is</a:t>
            </a:r>
            <a:r>
              <a:rPr sz="1850" spc="-20" dirty="0">
                <a:latin typeface="Carlito"/>
                <a:cs typeface="Carlito"/>
              </a:rPr>
              <a:t> suddenly</a:t>
            </a:r>
            <a:r>
              <a:rPr sz="1850" spc="-55" dirty="0">
                <a:latin typeface="Carlito"/>
                <a:cs typeface="Carlito"/>
              </a:rPr>
              <a:t> </a:t>
            </a:r>
            <a:r>
              <a:rPr sz="1850" spc="-25" dirty="0">
                <a:latin typeface="Carlito"/>
                <a:cs typeface="Carlito"/>
              </a:rPr>
              <a:t>kicked </a:t>
            </a:r>
            <a:r>
              <a:rPr sz="1850" spc="-15" dirty="0">
                <a:latin typeface="Carlito"/>
                <a:cs typeface="Carlito"/>
              </a:rPr>
              <a:t>out</a:t>
            </a:r>
            <a:r>
              <a:rPr sz="1850" spc="-80" dirty="0">
                <a:latin typeface="Carlito"/>
                <a:cs typeface="Carlito"/>
              </a:rPr>
              <a:t> </a:t>
            </a:r>
            <a:r>
              <a:rPr sz="1850" spc="-15" dirty="0">
                <a:latin typeface="Carlito"/>
                <a:cs typeface="Carlito"/>
              </a:rPr>
              <a:t>of</a:t>
            </a:r>
            <a:r>
              <a:rPr sz="1850" spc="-25" dirty="0">
                <a:latin typeface="Carlito"/>
                <a:cs typeface="Carlito"/>
              </a:rPr>
              <a:t> </a:t>
            </a:r>
            <a:r>
              <a:rPr sz="1850" spc="-5" dirty="0">
                <a:latin typeface="Carlito"/>
                <a:cs typeface="Carlito"/>
              </a:rPr>
              <a:t>an</a:t>
            </a:r>
            <a:r>
              <a:rPr sz="1850" spc="-25" dirty="0">
                <a:latin typeface="Carlito"/>
                <a:cs typeface="Carlito"/>
              </a:rPr>
              <a:t> </a:t>
            </a:r>
            <a:r>
              <a:rPr sz="1850" spc="-15" dirty="0">
                <a:latin typeface="Carlito"/>
                <a:cs typeface="Carlito"/>
              </a:rPr>
              <a:t>application</a:t>
            </a:r>
            <a:endParaRPr sz="185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316102"/>
            <a:ext cx="8145780" cy="815975"/>
          </a:xfrm>
          <a:custGeom>
            <a:avLst/>
            <a:gdLst/>
            <a:ahLst/>
            <a:cxnLst/>
            <a:rect l="l" t="t" r="r" b="b"/>
            <a:pathLst>
              <a:path w="8145780" h="815975">
                <a:moveTo>
                  <a:pt x="8009508" y="0"/>
                </a:moveTo>
                <a:lnTo>
                  <a:pt x="135915" y="0"/>
                </a:lnTo>
                <a:lnTo>
                  <a:pt x="92958" y="6940"/>
                </a:lnTo>
                <a:lnTo>
                  <a:pt x="55648" y="26261"/>
                </a:lnTo>
                <a:lnTo>
                  <a:pt x="26225" y="55714"/>
                </a:lnTo>
                <a:lnTo>
                  <a:pt x="6929" y="93049"/>
                </a:lnTo>
                <a:lnTo>
                  <a:pt x="0" y="136017"/>
                </a:lnTo>
                <a:lnTo>
                  <a:pt x="0" y="679576"/>
                </a:lnTo>
                <a:lnTo>
                  <a:pt x="6929" y="722544"/>
                </a:lnTo>
                <a:lnTo>
                  <a:pt x="26225" y="759879"/>
                </a:lnTo>
                <a:lnTo>
                  <a:pt x="55648" y="789332"/>
                </a:lnTo>
                <a:lnTo>
                  <a:pt x="92958" y="808653"/>
                </a:lnTo>
                <a:lnTo>
                  <a:pt x="135915" y="815594"/>
                </a:lnTo>
                <a:lnTo>
                  <a:pt x="8009508" y="815594"/>
                </a:lnTo>
                <a:lnTo>
                  <a:pt x="8052463" y="808653"/>
                </a:lnTo>
                <a:lnTo>
                  <a:pt x="8089766" y="789332"/>
                </a:lnTo>
                <a:lnTo>
                  <a:pt x="8119182" y="759879"/>
                </a:lnTo>
                <a:lnTo>
                  <a:pt x="8138471" y="722544"/>
                </a:lnTo>
                <a:lnTo>
                  <a:pt x="8145399" y="679576"/>
                </a:lnTo>
                <a:lnTo>
                  <a:pt x="8145399" y="136017"/>
                </a:lnTo>
                <a:lnTo>
                  <a:pt x="8138471" y="93049"/>
                </a:lnTo>
                <a:lnTo>
                  <a:pt x="8119182" y="55714"/>
                </a:lnTo>
                <a:lnTo>
                  <a:pt x="8089766" y="26261"/>
                </a:lnTo>
                <a:lnTo>
                  <a:pt x="8052463" y="6940"/>
                </a:lnTo>
                <a:lnTo>
                  <a:pt x="8009508" y="0"/>
                </a:lnTo>
                <a:close/>
              </a:path>
            </a:pathLst>
          </a:custGeom>
          <a:solidFill>
            <a:srgbClr val="006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0880" y="407035"/>
            <a:ext cx="410337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-40" dirty="0"/>
              <a:t>Transport Layer </a:t>
            </a:r>
            <a:r>
              <a:rPr sz="3600" dirty="0"/>
              <a:t>–</a:t>
            </a:r>
            <a:r>
              <a:rPr sz="3600" spc="165" dirty="0"/>
              <a:t> </a:t>
            </a:r>
            <a:r>
              <a:rPr sz="3600" spc="-35" dirty="0"/>
              <a:t>TCP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765492" y="1233741"/>
            <a:ext cx="474345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8140" indent="-346075">
              <a:lnSpc>
                <a:spcPct val="100000"/>
              </a:lnSpc>
              <a:spcBef>
                <a:spcPts val="100"/>
              </a:spcBef>
              <a:buClr>
                <a:srgbClr val="0083B7"/>
              </a:buClr>
              <a:buFont typeface="Wingdings"/>
              <a:buChar char=""/>
              <a:tabLst>
                <a:tab pos="358140" algn="l"/>
                <a:tab pos="358775" algn="l"/>
              </a:tabLst>
            </a:pPr>
            <a:r>
              <a:rPr sz="2400" b="1" spc="-25" dirty="0">
                <a:latin typeface="Carlito"/>
                <a:cs typeface="Carlito"/>
              </a:rPr>
              <a:t>TCP </a:t>
            </a:r>
            <a:r>
              <a:rPr sz="2400" b="1" spc="-10" dirty="0">
                <a:latin typeface="Carlito"/>
                <a:cs typeface="Carlito"/>
              </a:rPr>
              <a:t>Connection </a:t>
            </a:r>
            <a:r>
              <a:rPr sz="2400" b="1" spc="-5" dirty="0">
                <a:latin typeface="Carlito"/>
                <a:cs typeface="Carlito"/>
              </a:rPr>
              <a:t>Reset </a:t>
            </a:r>
            <a:r>
              <a:rPr sz="2400" dirty="0">
                <a:latin typeface="Wingdings"/>
                <a:cs typeface="Wingdings"/>
              </a:rPr>
              <a:t>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rlito"/>
                <a:cs typeface="Carlito"/>
              </a:rPr>
              <a:t>Rejection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67980" y="1752600"/>
            <a:ext cx="6370320" cy="2258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33449" y="4419600"/>
            <a:ext cx="6124575" cy="2219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316102"/>
            <a:ext cx="8145780" cy="815975"/>
          </a:xfrm>
          <a:custGeom>
            <a:avLst/>
            <a:gdLst/>
            <a:ahLst/>
            <a:cxnLst/>
            <a:rect l="l" t="t" r="r" b="b"/>
            <a:pathLst>
              <a:path w="8145780" h="815975">
                <a:moveTo>
                  <a:pt x="8009508" y="0"/>
                </a:moveTo>
                <a:lnTo>
                  <a:pt x="135915" y="0"/>
                </a:lnTo>
                <a:lnTo>
                  <a:pt x="92958" y="6940"/>
                </a:lnTo>
                <a:lnTo>
                  <a:pt x="55648" y="26261"/>
                </a:lnTo>
                <a:lnTo>
                  <a:pt x="26225" y="55714"/>
                </a:lnTo>
                <a:lnTo>
                  <a:pt x="6929" y="93049"/>
                </a:lnTo>
                <a:lnTo>
                  <a:pt x="0" y="136017"/>
                </a:lnTo>
                <a:lnTo>
                  <a:pt x="0" y="679576"/>
                </a:lnTo>
                <a:lnTo>
                  <a:pt x="6929" y="722544"/>
                </a:lnTo>
                <a:lnTo>
                  <a:pt x="26225" y="759879"/>
                </a:lnTo>
                <a:lnTo>
                  <a:pt x="55648" y="789332"/>
                </a:lnTo>
                <a:lnTo>
                  <a:pt x="92958" y="808653"/>
                </a:lnTo>
                <a:lnTo>
                  <a:pt x="135915" y="815594"/>
                </a:lnTo>
                <a:lnTo>
                  <a:pt x="8009508" y="815594"/>
                </a:lnTo>
                <a:lnTo>
                  <a:pt x="8052463" y="808653"/>
                </a:lnTo>
                <a:lnTo>
                  <a:pt x="8089766" y="789332"/>
                </a:lnTo>
                <a:lnTo>
                  <a:pt x="8119182" y="759879"/>
                </a:lnTo>
                <a:lnTo>
                  <a:pt x="8138471" y="722544"/>
                </a:lnTo>
                <a:lnTo>
                  <a:pt x="8145399" y="679576"/>
                </a:lnTo>
                <a:lnTo>
                  <a:pt x="8145399" y="136017"/>
                </a:lnTo>
                <a:lnTo>
                  <a:pt x="8138471" y="93049"/>
                </a:lnTo>
                <a:lnTo>
                  <a:pt x="8119182" y="55714"/>
                </a:lnTo>
                <a:lnTo>
                  <a:pt x="8089766" y="26261"/>
                </a:lnTo>
                <a:lnTo>
                  <a:pt x="8052463" y="6940"/>
                </a:lnTo>
                <a:lnTo>
                  <a:pt x="8009508" y="0"/>
                </a:lnTo>
                <a:close/>
              </a:path>
            </a:pathLst>
          </a:custGeom>
          <a:solidFill>
            <a:srgbClr val="006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0880" y="407035"/>
            <a:ext cx="410337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-40" dirty="0"/>
              <a:t>Transport Layer </a:t>
            </a:r>
            <a:r>
              <a:rPr sz="3600" dirty="0"/>
              <a:t>–</a:t>
            </a:r>
            <a:r>
              <a:rPr sz="3600" spc="165" dirty="0"/>
              <a:t> </a:t>
            </a:r>
            <a:r>
              <a:rPr sz="3600" spc="-35" dirty="0"/>
              <a:t>TCP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765492" y="1233741"/>
            <a:ext cx="466471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8140" indent="-346075">
              <a:lnSpc>
                <a:spcPct val="100000"/>
              </a:lnSpc>
              <a:spcBef>
                <a:spcPts val="100"/>
              </a:spcBef>
              <a:buClr>
                <a:srgbClr val="0083B7"/>
              </a:buClr>
              <a:buFont typeface="Wingdings"/>
              <a:buChar char=""/>
              <a:tabLst>
                <a:tab pos="358140" algn="l"/>
                <a:tab pos="358775" algn="l"/>
              </a:tabLst>
            </a:pPr>
            <a:r>
              <a:rPr sz="2400" b="1" spc="-25" dirty="0">
                <a:latin typeface="Carlito"/>
                <a:cs typeface="Carlito"/>
              </a:rPr>
              <a:t>TCP </a:t>
            </a:r>
            <a:r>
              <a:rPr sz="2400" b="1" spc="-10" dirty="0">
                <a:latin typeface="Carlito"/>
                <a:cs typeface="Carlito"/>
              </a:rPr>
              <a:t>Connection </a:t>
            </a:r>
            <a:r>
              <a:rPr sz="2400" b="1" spc="-5" dirty="0">
                <a:latin typeface="Carlito"/>
                <a:cs typeface="Carlito"/>
              </a:rPr>
              <a:t>Reset </a:t>
            </a:r>
            <a:r>
              <a:rPr sz="2400" dirty="0">
                <a:latin typeface="Wingdings"/>
                <a:cs typeface="Wingdings"/>
              </a:rPr>
              <a:t>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rlito"/>
                <a:cs typeface="Carlito"/>
              </a:rPr>
              <a:t>Spoofing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86624" y="1714322"/>
            <a:ext cx="7239000" cy="47170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" y="1236148"/>
            <a:ext cx="7315199" cy="53642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3400" y="316102"/>
            <a:ext cx="8145780" cy="815975"/>
          </a:xfrm>
          <a:custGeom>
            <a:avLst/>
            <a:gdLst/>
            <a:ahLst/>
            <a:cxnLst/>
            <a:rect l="l" t="t" r="r" b="b"/>
            <a:pathLst>
              <a:path w="8145780" h="815975">
                <a:moveTo>
                  <a:pt x="8009508" y="0"/>
                </a:moveTo>
                <a:lnTo>
                  <a:pt x="135915" y="0"/>
                </a:lnTo>
                <a:lnTo>
                  <a:pt x="92958" y="6940"/>
                </a:lnTo>
                <a:lnTo>
                  <a:pt x="55648" y="26261"/>
                </a:lnTo>
                <a:lnTo>
                  <a:pt x="26225" y="55714"/>
                </a:lnTo>
                <a:lnTo>
                  <a:pt x="6929" y="93049"/>
                </a:lnTo>
                <a:lnTo>
                  <a:pt x="0" y="136017"/>
                </a:lnTo>
                <a:lnTo>
                  <a:pt x="0" y="679576"/>
                </a:lnTo>
                <a:lnTo>
                  <a:pt x="6929" y="722544"/>
                </a:lnTo>
                <a:lnTo>
                  <a:pt x="26225" y="759879"/>
                </a:lnTo>
                <a:lnTo>
                  <a:pt x="55648" y="789332"/>
                </a:lnTo>
                <a:lnTo>
                  <a:pt x="92958" y="808653"/>
                </a:lnTo>
                <a:lnTo>
                  <a:pt x="135915" y="815594"/>
                </a:lnTo>
                <a:lnTo>
                  <a:pt x="8009508" y="815594"/>
                </a:lnTo>
                <a:lnTo>
                  <a:pt x="8052463" y="808653"/>
                </a:lnTo>
                <a:lnTo>
                  <a:pt x="8089766" y="789332"/>
                </a:lnTo>
                <a:lnTo>
                  <a:pt x="8119182" y="759879"/>
                </a:lnTo>
                <a:lnTo>
                  <a:pt x="8138471" y="722544"/>
                </a:lnTo>
                <a:lnTo>
                  <a:pt x="8145399" y="679576"/>
                </a:lnTo>
                <a:lnTo>
                  <a:pt x="8145399" y="136017"/>
                </a:lnTo>
                <a:lnTo>
                  <a:pt x="8138471" y="93049"/>
                </a:lnTo>
                <a:lnTo>
                  <a:pt x="8119182" y="55714"/>
                </a:lnTo>
                <a:lnTo>
                  <a:pt x="8089766" y="26261"/>
                </a:lnTo>
                <a:lnTo>
                  <a:pt x="8052463" y="6940"/>
                </a:lnTo>
                <a:lnTo>
                  <a:pt x="8009508" y="0"/>
                </a:lnTo>
                <a:close/>
              </a:path>
            </a:pathLst>
          </a:custGeom>
          <a:solidFill>
            <a:srgbClr val="006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90880" y="407035"/>
            <a:ext cx="410337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-40" dirty="0"/>
              <a:t>Transport Layer </a:t>
            </a:r>
            <a:r>
              <a:rPr sz="3600" dirty="0"/>
              <a:t>–</a:t>
            </a:r>
            <a:r>
              <a:rPr sz="3600" spc="165" dirty="0"/>
              <a:t> </a:t>
            </a:r>
            <a:r>
              <a:rPr sz="3600" spc="-35" dirty="0"/>
              <a:t>TCP</a:t>
            </a:r>
            <a:endParaRPr sz="36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89647" y="4569523"/>
            <a:ext cx="3968750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600" b="1" dirty="0">
                <a:solidFill>
                  <a:srgbClr val="FFFFFF"/>
                </a:solidFill>
                <a:latin typeface="Carlito"/>
                <a:cs typeface="Carlito"/>
              </a:rPr>
              <a:t>Session</a:t>
            </a:r>
            <a:r>
              <a:rPr sz="5600" b="1" spc="-13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5600" b="1" spc="-25" dirty="0">
                <a:solidFill>
                  <a:srgbClr val="FFFFFF"/>
                </a:solidFill>
                <a:latin typeface="Carlito"/>
                <a:cs typeface="Carlito"/>
              </a:rPr>
              <a:t>Layer</a:t>
            </a:r>
            <a:endParaRPr sz="56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720975" y="2894202"/>
            <a:ext cx="3775075" cy="1525270"/>
            <a:chOff x="2720975" y="2894202"/>
            <a:chExt cx="3775075" cy="1525270"/>
          </a:xfrm>
        </p:grpSpPr>
        <p:sp>
          <p:nvSpPr>
            <p:cNvPr id="4" name="object 4"/>
            <p:cNvSpPr/>
            <p:nvPr/>
          </p:nvSpPr>
          <p:spPr>
            <a:xfrm>
              <a:off x="2733675" y="2906902"/>
              <a:ext cx="3749675" cy="1499870"/>
            </a:xfrm>
            <a:custGeom>
              <a:avLst/>
              <a:gdLst/>
              <a:ahLst/>
              <a:cxnLst/>
              <a:rect l="l" t="t" r="r" b="b"/>
              <a:pathLst>
                <a:path w="3749675" h="1499870">
                  <a:moveTo>
                    <a:pt x="2999740" y="0"/>
                  </a:moveTo>
                  <a:lnTo>
                    <a:pt x="0" y="0"/>
                  </a:lnTo>
                  <a:lnTo>
                    <a:pt x="749935" y="749935"/>
                  </a:lnTo>
                  <a:lnTo>
                    <a:pt x="0" y="1499870"/>
                  </a:lnTo>
                  <a:lnTo>
                    <a:pt x="2999740" y="1499870"/>
                  </a:lnTo>
                  <a:lnTo>
                    <a:pt x="3749675" y="749935"/>
                  </a:lnTo>
                  <a:lnTo>
                    <a:pt x="2999740" y="0"/>
                  </a:lnTo>
                  <a:close/>
                </a:path>
              </a:pathLst>
            </a:custGeom>
            <a:solidFill>
              <a:srgbClr val="B11A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733675" y="2906902"/>
              <a:ext cx="3749675" cy="1499870"/>
            </a:xfrm>
            <a:custGeom>
              <a:avLst/>
              <a:gdLst/>
              <a:ahLst/>
              <a:cxnLst/>
              <a:rect l="l" t="t" r="r" b="b"/>
              <a:pathLst>
                <a:path w="3749675" h="1499870">
                  <a:moveTo>
                    <a:pt x="0" y="0"/>
                  </a:moveTo>
                  <a:lnTo>
                    <a:pt x="2999740" y="0"/>
                  </a:lnTo>
                  <a:lnTo>
                    <a:pt x="3749675" y="749935"/>
                  </a:lnTo>
                  <a:lnTo>
                    <a:pt x="2999740" y="1499870"/>
                  </a:lnTo>
                  <a:lnTo>
                    <a:pt x="0" y="1499870"/>
                  </a:lnTo>
                  <a:lnTo>
                    <a:pt x="749935" y="749935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75895">
              <a:lnSpc>
                <a:spcPct val="100000"/>
              </a:lnSpc>
              <a:spcBef>
                <a:spcPts val="125"/>
              </a:spcBef>
            </a:pPr>
            <a:r>
              <a:rPr spc="-25" dirty="0"/>
              <a:t>Layer</a:t>
            </a:r>
            <a:r>
              <a:rPr spc="-105" dirty="0"/>
              <a:t> </a:t>
            </a:r>
            <a:r>
              <a:rPr spc="10" dirty="0"/>
              <a:t>5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588756" y="6667024"/>
            <a:ext cx="290195" cy="173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55"/>
              </a:lnSpc>
            </a:pPr>
            <a:fld id="{81D60167-4931-47E6-BA6A-407CBD079E47}" type="slidenum">
              <a:rPr sz="1050" spc="-5" dirty="0">
                <a:solidFill>
                  <a:srgbClr val="D2D2D2"/>
                </a:solidFill>
                <a:latin typeface="Arial"/>
                <a:cs typeface="Arial"/>
              </a:rPr>
              <a:t>39</a:t>
            </a:fld>
            <a:endParaRPr sz="105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10" dirty="0"/>
              <a:t>Presentation_ID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10" dirty="0"/>
              <a:t>© 2009 </a:t>
            </a:r>
            <a:r>
              <a:rPr spc="30" dirty="0"/>
              <a:t>Cisco </a:t>
            </a:r>
            <a:r>
              <a:rPr spc="10" dirty="0"/>
              <a:t>Systems, </a:t>
            </a:r>
            <a:r>
              <a:rPr spc="5" dirty="0"/>
              <a:t>Inc. All </a:t>
            </a:r>
            <a:r>
              <a:rPr dirty="0"/>
              <a:t>rights </a:t>
            </a:r>
            <a:r>
              <a:rPr spc="-5" dirty="0"/>
              <a:t>reserved. </a:t>
            </a:r>
            <a:r>
              <a:rPr spc="30" dirty="0"/>
              <a:t>Cisco </a:t>
            </a:r>
            <a:r>
              <a:rPr dirty="0"/>
              <a:t>Confidential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9110" y="199707"/>
            <a:ext cx="8145780" cy="815975"/>
          </a:xfrm>
          <a:custGeom>
            <a:avLst/>
            <a:gdLst/>
            <a:ahLst/>
            <a:cxnLst/>
            <a:rect l="l" t="t" r="r" b="b"/>
            <a:pathLst>
              <a:path w="8145780" h="815975">
                <a:moveTo>
                  <a:pt x="8009508" y="0"/>
                </a:moveTo>
                <a:lnTo>
                  <a:pt x="135915" y="0"/>
                </a:lnTo>
                <a:lnTo>
                  <a:pt x="92958" y="6940"/>
                </a:lnTo>
                <a:lnTo>
                  <a:pt x="55648" y="26261"/>
                </a:lnTo>
                <a:lnTo>
                  <a:pt x="26225" y="55714"/>
                </a:lnTo>
                <a:lnTo>
                  <a:pt x="6929" y="93049"/>
                </a:lnTo>
                <a:lnTo>
                  <a:pt x="0" y="136017"/>
                </a:lnTo>
                <a:lnTo>
                  <a:pt x="0" y="679576"/>
                </a:lnTo>
                <a:lnTo>
                  <a:pt x="6929" y="722544"/>
                </a:lnTo>
                <a:lnTo>
                  <a:pt x="26225" y="759879"/>
                </a:lnTo>
                <a:lnTo>
                  <a:pt x="55648" y="789332"/>
                </a:lnTo>
                <a:lnTo>
                  <a:pt x="92958" y="808653"/>
                </a:lnTo>
                <a:lnTo>
                  <a:pt x="135915" y="815594"/>
                </a:lnTo>
                <a:lnTo>
                  <a:pt x="8009508" y="815594"/>
                </a:lnTo>
                <a:lnTo>
                  <a:pt x="8052463" y="808653"/>
                </a:lnTo>
                <a:lnTo>
                  <a:pt x="8089766" y="789332"/>
                </a:lnTo>
                <a:lnTo>
                  <a:pt x="8119182" y="759879"/>
                </a:lnTo>
                <a:lnTo>
                  <a:pt x="8138471" y="722544"/>
                </a:lnTo>
                <a:lnTo>
                  <a:pt x="8145399" y="679576"/>
                </a:lnTo>
                <a:lnTo>
                  <a:pt x="8145399" y="136017"/>
                </a:lnTo>
                <a:lnTo>
                  <a:pt x="8138471" y="93049"/>
                </a:lnTo>
                <a:lnTo>
                  <a:pt x="8119182" y="55714"/>
                </a:lnTo>
                <a:lnTo>
                  <a:pt x="8089766" y="26261"/>
                </a:lnTo>
                <a:lnTo>
                  <a:pt x="8052463" y="6940"/>
                </a:lnTo>
                <a:lnTo>
                  <a:pt x="8009508" y="0"/>
                </a:lnTo>
                <a:close/>
              </a:path>
            </a:pathLst>
          </a:custGeom>
          <a:solidFill>
            <a:srgbClr val="006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7705" y="381000"/>
            <a:ext cx="747585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5" dirty="0"/>
              <a:t>Network </a:t>
            </a:r>
            <a:r>
              <a:rPr sz="2800" spc="-10" dirty="0"/>
              <a:t>Layer </a:t>
            </a:r>
            <a:r>
              <a:rPr sz="2800" spc="5" dirty="0"/>
              <a:t>Protocols </a:t>
            </a:r>
            <a:r>
              <a:rPr sz="2800" spc="-5" dirty="0"/>
              <a:t>and Internet </a:t>
            </a:r>
            <a:r>
              <a:rPr sz="2800" dirty="0"/>
              <a:t>Protocol</a:t>
            </a:r>
            <a:r>
              <a:rPr sz="2800" spc="-365" dirty="0"/>
              <a:t> </a:t>
            </a:r>
            <a:r>
              <a:rPr sz="2800" dirty="0"/>
              <a:t>(IP)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499110" y="1196975"/>
            <a:ext cx="8565400" cy="5581015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246379" indent="-234315">
              <a:lnSpc>
                <a:spcPct val="100000"/>
              </a:lnSpc>
              <a:spcBef>
                <a:spcPts val="685"/>
              </a:spcBef>
              <a:buClr>
                <a:srgbClr val="0083B7"/>
              </a:buClr>
              <a:buFont typeface="Wingdings"/>
              <a:buChar char=""/>
              <a:tabLst>
                <a:tab pos="247015" algn="l"/>
              </a:tabLst>
            </a:pPr>
            <a:r>
              <a:rPr sz="2000" spc="-15" dirty="0">
                <a:latin typeface="Carlito"/>
                <a:cs typeface="Carlito"/>
              </a:rPr>
              <a:t>Determines</a:t>
            </a:r>
            <a:r>
              <a:rPr sz="2000" spc="-100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the</a:t>
            </a:r>
            <a:r>
              <a:rPr sz="2000" spc="-10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best</a:t>
            </a:r>
            <a:r>
              <a:rPr sz="2000" spc="-60" dirty="0">
                <a:latin typeface="Carlito"/>
                <a:cs typeface="Carlito"/>
              </a:rPr>
              <a:t> </a:t>
            </a:r>
            <a:r>
              <a:rPr sz="2000" spc="-20" dirty="0">
                <a:latin typeface="Carlito"/>
                <a:cs typeface="Carlito"/>
              </a:rPr>
              <a:t>way</a:t>
            </a:r>
            <a:r>
              <a:rPr sz="2000" spc="-85" dirty="0">
                <a:latin typeface="Carlito"/>
                <a:cs typeface="Carlito"/>
              </a:rPr>
              <a:t> </a:t>
            </a:r>
            <a:r>
              <a:rPr sz="2000" spc="-20" dirty="0">
                <a:latin typeface="Carlito"/>
                <a:cs typeface="Carlito"/>
              </a:rPr>
              <a:t>to</a:t>
            </a:r>
            <a:r>
              <a:rPr sz="2000" spc="-15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move</a:t>
            </a:r>
            <a:r>
              <a:rPr sz="2000" spc="-105" dirty="0">
                <a:latin typeface="Carlito"/>
                <a:cs typeface="Carlito"/>
              </a:rPr>
              <a:t> </a:t>
            </a:r>
            <a:r>
              <a:rPr sz="2000" spc="-20" dirty="0">
                <a:latin typeface="Carlito"/>
                <a:cs typeface="Carlito"/>
              </a:rPr>
              <a:t>data.</a:t>
            </a:r>
            <a:endParaRPr sz="2000" dirty="0">
              <a:latin typeface="Carlito"/>
              <a:cs typeface="Carlito"/>
            </a:endParaRPr>
          </a:p>
          <a:p>
            <a:pPr marL="246379" indent="-234315">
              <a:lnSpc>
                <a:spcPct val="100000"/>
              </a:lnSpc>
              <a:spcBef>
                <a:spcPts val="585"/>
              </a:spcBef>
              <a:buClr>
                <a:srgbClr val="0083B7"/>
              </a:buClr>
              <a:buFont typeface="Wingdings"/>
              <a:buChar char=""/>
              <a:tabLst>
                <a:tab pos="247015" algn="l"/>
              </a:tabLst>
            </a:pPr>
            <a:r>
              <a:rPr sz="2000" spc="-5" dirty="0">
                <a:latin typeface="Carlito"/>
                <a:cs typeface="Carlito"/>
              </a:rPr>
              <a:t>Responsible</a:t>
            </a:r>
            <a:r>
              <a:rPr sz="2000" spc="-185" dirty="0">
                <a:latin typeface="Carlito"/>
                <a:cs typeface="Carlito"/>
              </a:rPr>
              <a:t> </a:t>
            </a:r>
            <a:r>
              <a:rPr sz="2000" spc="10" dirty="0">
                <a:latin typeface="Carlito"/>
                <a:cs typeface="Carlito"/>
              </a:rPr>
              <a:t>for</a:t>
            </a:r>
            <a:r>
              <a:rPr sz="2000" spc="-170" dirty="0">
                <a:latin typeface="Carlito"/>
                <a:cs typeface="Carlito"/>
              </a:rPr>
              <a:t> </a:t>
            </a:r>
            <a:r>
              <a:rPr sz="2000" spc="-20" dirty="0">
                <a:latin typeface="Carlito"/>
                <a:cs typeface="Carlito"/>
              </a:rPr>
              <a:t>logical</a:t>
            </a:r>
            <a:r>
              <a:rPr sz="2000" spc="-65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addressing</a:t>
            </a:r>
            <a:r>
              <a:rPr sz="2000" spc="-204" dirty="0">
                <a:latin typeface="Carlito"/>
                <a:cs typeface="Carlito"/>
              </a:rPr>
              <a:t> </a:t>
            </a:r>
            <a:r>
              <a:rPr sz="2000" spc="-20" dirty="0">
                <a:latin typeface="Carlito"/>
                <a:cs typeface="Carlito"/>
              </a:rPr>
              <a:t>(IP</a:t>
            </a:r>
            <a:r>
              <a:rPr sz="2000" spc="5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addressing)</a:t>
            </a:r>
            <a:endParaRPr sz="2000" dirty="0">
              <a:latin typeface="Carlito"/>
              <a:cs typeface="Carlito"/>
            </a:endParaRPr>
          </a:p>
          <a:p>
            <a:pPr marL="246379" indent="-234315">
              <a:lnSpc>
                <a:spcPct val="100000"/>
              </a:lnSpc>
              <a:spcBef>
                <a:spcPts val="585"/>
              </a:spcBef>
              <a:buClr>
                <a:srgbClr val="0083B7"/>
              </a:buClr>
              <a:buFont typeface="Wingdings"/>
              <a:buChar char=""/>
              <a:tabLst>
                <a:tab pos="247015" algn="l"/>
              </a:tabLst>
            </a:pPr>
            <a:r>
              <a:rPr sz="2000" spc="-10" dirty="0">
                <a:latin typeface="Carlito"/>
                <a:cs typeface="Carlito"/>
              </a:rPr>
              <a:t>Routing</a:t>
            </a:r>
            <a:r>
              <a:rPr sz="2000" spc="-12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happens</a:t>
            </a:r>
            <a:r>
              <a:rPr sz="2000" spc="-185" dirty="0">
                <a:latin typeface="Carlito"/>
                <a:cs typeface="Carlito"/>
              </a:rPr>
              <a:t> </a:t>
            </a:r>
            <a:r>
              <a:rPr sz="2000" spc="-25" dirty="0">
                <a:latin typeface="Carlito"/>
                <a:cs typeface="Carlito"/>
              </a:rPr>
              <a:t>at</a:t>
            </a:r>
            <a:r>
              <a:rPr sz="2000" spc="-60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network</a:t>
            </a:r>
            <a:r>
              <a:rPr sz="2000" spc="-170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layer.</a:t>
            </a:r>
            <a:endParaRPr sz="2000" dirty="0">
              <a:latin typeface="Carlito"/>
              <a:cs typeface="Carlito"/>
            </a:endParaRPr>
          </a:p>
          <a:p>
            <a:pPr marL="246379" indent="-234315">
              <a:lnSpc>
                <a:spcPct val="100000"/>
              </a:lnSpc>
              <a:spcBef>
                <a:spcPts val="585"/>
              </a:spcBef>
              <a:buClr>
                <a:srgbClr val="0083B7"/>
              </a:buClr>
              <a:buFont typeface="Wingdings"/>
              <a:buChar char=""/>
              <a:tabLst>
                <a:tab pos="247015" algn="l"/>
              </a:tabLst>
            </a:pPr>
            <a:r>
              <a:rPr sz="2000" spc="-25" dirty="0">
                <a:latin typeface="Carlito"/>
                <a:cs typeface="Carlito"/>
              </a:rPr>
              <a:t>PDU at </a:t>
            </a:r>
            <a:r>
              <a:rPr sz="2000" spc="-5" dirty="0">
                <a:latin typeface="Carlito"/>
                <a:cs typeface="Carlito"/>
              </a:rPr>
              <a:t>network </a:t>
            </a:r>
            <a:r>
              <a:rPr sz="2000" spc="-15" dirty="0">
                <a:latin typeface="Carlito"/>
                <a:cs typeface="Carlito"/>
              </a:rPr>
              <a:t>layer </a:t>
            </a:r>
            <a:r>
              <a:rPr sz="2000" spc="-20" dirty="0">
                <a:latin typeface="Carlito"/>
                <a:cs typeface="Carlito"/>
              </a:rPr>
              <a:t>is</a:t>
            </a:r>
            <a:r>
              <a:rPr sz="2000" spc="-225" dirty="0">
                <a:latin typeface="Carlito"/>
                <a:cs typeface="Carlito"/>
              </a:rPr>
              <a:t> </a:t>
            </a:r>
            <a:r>
              <a:rPr sz="2000" spc="-20" dirty="0">
                <a:latin typeface="Carlito"/>
                <a:cs typeface="Carlito"/>
              </a:rPr>
              <a:t>(packet).</a:t>
            </a:r>
            <a:endParaRPr sz="2000" dirty="0">
              <a:latin typeface="Carlito"/>
              <a:cs typeface="Carlito"/>
            </a:endParaRPr>
          </a:p>
          <a:p>
            <a:pPr marL="246379" indent="-234315">
              <a:lnSpc>
                <a:spcPct val="100000"/>
              </a:lnSpc>
              <a:spcBef>
                <a:spcPts val="665"/>
              </a:spcBef>
              <a:buClr>
                <a:srgbClr val="0083B7"/>
              </a:buClr>
              <a:buFont typeface="Wingdings"/>
              <a:buChar char=""/>
              <a:tabLst>
                <a:tab pos="247015" algn="l"/>
              </a:tabLst>
            </a:pPr>
            <a:r>
              <a:rPr sz="2000" b="1" spc="-15" dirty="0">
                <a:latin typeface="Carlito"/>
                <a:cs typeface="Carlito"/>
              </a:rPr>
              <a:t>Fragmentation</a:t>
            </a:r>
            <a:r>
              <a:rPr lang="en-US" sz="2000" spc="-15" dirty="0">
                <a:latin typeface="Carlito"/>
                <a:cs typeface="Carlito"/>
              </a:rPr>
              <a:t>: </a:t>
            </a:r>
            <a:r>
              <a:rPr lang="en-US" sz="1900" spc="30" dirty="0">
                <a:latin typeface="Carlito"/>
              </a:rPr>
              <a:t>It is technique in which gateways break up or divide larger packets into smaller ones called fragments. Each fragment is then sent as a separate internal packet. Each fragment has its separate header and trailer.</a:t>
            </a:r>
            <a:endParaRPr sz="1900" spc="30" dirty="0">
              <a:latin typeface="Carlito"/>
            </a:endParaRPr>
          </a:p>
          <a:p>
            <a:pPr marL="246379" indent="-234315">
              <a:lnSpc>
                <a:spcPct val="100000"/>
              </a:lnSpc>
              <a:spcBef>
                <a:spcPts val="585"/>
              </a:spcBef>
              <a:buClr>
                <a:srgbClr val="0083B7"/>
              </a:buClr>
              <a:buFont typeface="Wingdings"/>
              <a:buChar char=""/>
              <a:tabLst>
                <a:tab pos="247015" algn="l"/>
              </a:tabLst>
            </a:pPr>
            <a:r>
              <a:rPr sz="2000" b="1" spc="10" dirty="0">
                <a:latin typeface="Carlito"/>
                <a:cs typeface="Carlito"/>
              </a:rPr>
              <a:t>Types</a:t>
            </a:r>
            <a:r>
              <a:rPr sz="2000" b="1" spc="-185" dirty="0">
                <a:latin typeface="Carlito"/>
                <a:cs typeface="Carlito"/>
              </a:rPr>
              <a:t> </a:t>
            </a:r>
            <a:r>
              <a:rPr sz="2000" b="1" spc="5" dirty="0">
                <a:latin typeface="Carlito"/>
                <a:cs typeface="Carlito"/>
              </a:rPr>
              <a:t>of</a:t>
            </a:r>
            <a:r>
              <a:rPr sz="2000" b="1" spc="-75" dirty="0">
                <a:latin typeface="Carlito"/>
                <a:cs typeface="Carlito"/>
              </a:rPr>
              <a:t> </a:t>
            </a:r>
            <a:r>
              <a:rPr sz="2000" b="1" spc="-5" dirty="0">
                <a:latin typeface="Carlito"/>
                <a:cs typeface="Carlito"/>
              </a:rPr>
              <a:t>packets</a:t>
            </a:r>
            <a:r>
              <a:rPr sz="2000" b="1" spc="-110" dirty="0">
                <a:latin typeface="Carlito"/>
                <a:cs typeface="Carlito"/>
              </a:rPr>
              <a:t> </a:t>
            </a:r>
            <a:r>
              <a:rPr sz="2000" b="1" spc="-20" dirty="0">
                <a:latin typeface="Carlito"/>
                <a:cs typeface="Carlito"/>
              </a:rPr>
              <a:t>at</a:t>
            </a:r>
            <a:r>
              <a:rPr sz="2000" b="1" spc="-60" dirty="0">
                <a:latin typeface="Carlito"/>
                <a:cs typeface="Carlito"/>
              </a:rPr>
              <a:t> </a:t>
            </a:r>
            <a:r>
              <a:rPr sz="2000" b="1" dirty="0">
                <a:latin typeface="Carlito"/>
                <a:cs typeface="Carlito"/>
              </a:rPr>
              <a:t>network</a:t>
            </a:r>
            <a:r>
              <a:rPr sz="2000" b="1" spc="-170" dirty="0">
                <a:latin typeface="Carlito"/>
                <a:cs typeface="Carlito"/>
              </a:rPr>
              <a:t> </a:t>
            </a:r>
            <a:r>
              <a:rPr sz="2000" b="1" spc="-10" dirty="0">
                <a:latin typeface="Carlito"/>
                <a:cs typeface="Carlito"/>
              </a:rPr>
              <a:t>layer:</a:t>
            </a:r>
            <a:endParaRPr sz="2000" b="1" dirty="0">
              <a:latin typeface="Carlito"/>
              <a:cs typeface="Carlito"/>
            </a:endParaRPr>
          </a:p>
          <a:p>
            <a:pPr marL="815975" marR="5080" lvl="1" indent="-346075">
              <a:lnSpc>
                <a:spcPct val="73600"/>
              </a:lnSpc>
              <a:spcBef>
                <a:spcPts val="819"/>
              </a:spcBef>
              <a:buClr>
                <a:srgbClr val="0083B7"/>
              </a:buClr>
              <a:buFont typeface="Courier New"/>
              <a:buChar char="o"/>
              <a:tabLst>
                <a:tab pos="816610" algn="l"/>
              </a:tabLst>
            </a:pPr>
            <a:r>
              <a:rPr sz="1900" spc="20" dirty="0">
                <a:latin typeface="Carlito"/>
                <a:cs typeface="Carlito"/>
              </a:rPr>
              <a:t>Data</a:t>
            </a:r>
            <a:r>
              <a:rPr sz="1900" spc="-70" dirty="0">
                <a:latin typeface="Carlito"/>
                <a:cs typeface="Carlito"/>
              </a:rPr>
              <a:t> </a:t>
            </a:r>
            <a:r>
              <a:rPr sz="1900" spc="10" dirty="0">
                <a:latin typeface="Carlito"/>
                <a:cs typeface="Carlito"/>
              </a:rPr>
              <a:t>packets:</a:t>
            </a:r>
            <a:r>
              <a:rPr sz="1900" spc="-135" dirty="0">
                <a:latin typeface="Carlito"/>
                <a:cs typeface="Carlito"/>
              </a:rPr>
              <a:t> </a:t>
            </a:r>
            <a:r>
              <a:rPr sz="1900" spc="10" dirty="0">
                <a:latin typeface="Carlito"/>
                <a:cs typeface="Carlito"/>
              </a:rPr>
              <a:t>transport</a:t>
            </a:r>
            <a:r>
              <a:rPr sz="1900" spc="-110" dirty="0">
                <a:latin typeface="Carlito"/>
                <a:cs typeface="Carlito"/>
              </a:rPr>
              <a:t> </a:t>
            </a:r>
            <a:r>
              <a:rPr sz="1900" spc="5" dirty="0">
                <a:latin typeface="Carlito"/>
                <a:cs typeface="Carlito"/>
              </a:rPr>
              <a:t>user</a:t>
            </a:r>
            <a:r>
              <a:rPr sz="1900" spc="-45" dirty="0">
                <a:latin typeface="Carlito"/>
                <a:cs typeface="Carlito"/>
              </a:rPr>
              <a:t> </a:t>
            </a:r>
            <a:r>
              <a:rPr sz="1900" spc="30" dirty="0">
                <a:latin typeface="Carlito"/>
                <a:cs typeface="Carlito"/>
              </a:rPr>
              <a:t>data.</a:t>
            </a:r>
            <a:r>
              <a:rPr sz="1900" spc="-114" dirty="0">
                <a:latin typeface="Carlito"/>
                <a:cs typeface="Carlito"/>
              </a:rPr>
              <a:t> </a:t>
            </a:r>
            <a:r>
              <a:rPr sz="1900" spc="10" dirty="0">
                <a:latin typeface="Carlito"/>
                <a:cs typeface="Carlito"/>
              </a:rPr>
              <a:t>Protocols</a:t>
            </a:r>
            <a:r>
              <a:rPr sz="1900" spc="-130" dirty="0">
                <a:latin typeface="Carlito"/>
                <a:cs typeface="Carlito"/>
              </a:rPr>
              <a:t> </a:t>
            </a:r>
            <a:r>
              <a:rPr sz="1900" spc="10" dirty="0">
                <a:latin typeface="Carlito"/>
                <a:cs typeface="Carlito"/>
              </a:rPr>
              <a:t>used</a:t>
            </a:r>
            <a:r>
              <a:rPr sz="1900" spc="-70" dirty="0">
                <a:latin typeface="Carlito"/>
                <a:cs typeface="Carlito"/>
              </a:rPr>
              <a:t> </a:t>
            </a:r>
            <a:r>
              <a:rPr sz="1900" spc="10" dirty="0">
                <a:latin typeface="Carlito"/>
                <a:cs typeface="Carlito"/>
              </a:rPr>
              <a:t>are</a:t>
            </a:r>
            <a:r>
              <a:rPr sz="1900" spc="-15" dirty="0">
                <a:latin typeface="Carlito"/>
                <a:cs typeface="Carlito"/>
              </a:rPr>
              <a:t> </a:t>
            </a:r>
            <a:r>
              <a:rPr sz="1900" spc="10" dirty="0">
                <a:solidFill>
                  <a:srgbClr val="FF0000"/>
                </a:solidFill>
                <a:latin typeface="Carlito"/>
                <a:cs typeface="Carlito"/>
              </a:rPr>
              <a:t>routed</a:t>
            </a:r>
            <a:r>
              <a:rPr sz="1900" spc="-7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900" spc="15" dirty="0">
                <a:solidFill>
                  <a:srgbClr val="FF0000"/>
                </a:solidFill>
                <a:latin typeface="Carlito"/>
                <a:cs typeface="Carlito"/>
              </a:rPr>
              <a:t>protocols </a:t>
            </a:r>
            <a:r>
              <a:rPr sz="1900" spc="15" dirty="0">
                <a:latin typeface="Carlito"/>
                <a:cs typeface="Carlito"/>
              </a:rPr>
              <a:t> </a:t>
            </a:r>
            <a:r>
              <a:rPr sz="1900" spc="5" dirty="0">
                <a:latin typeface="Carlito"/>
                <a:cs typeface="Carlito"/>
              </a:rPr>
              <a:t>such </a:t>
            </a:r>
            <a:r>
              <a:rPr sz="1900" spc="25" dirty="0">
                <a:latin typeface="Carlito"/>
                <a:cs typeface="Carlito"/>
              </a:rPr>
              <a:t>as </a:t>
            </a:r>
            <a:r>
              <a:rPr sz="1900" spc="-10" dirty="0">
                <a:latin typeface="Carlito"/>
                <a:cs typeface="Carlito"/>
              </a:rPr>
              <a:t>IP, </a:t>
            </a:r>
            <a:r>
              <a:rPr sz="1900" spc="30" dirty="0">
                <a:latin typeface="Carlito"/>
                <a:cs typeface="Carlito"/>
              </a:rPr>
              <a:t>and</a:t>
            </a:r>
            <a:r>
              <a:rPr sz="1900" spc="-204" dirty="0">
                <a:latin typeface="Carlito"/>
                <a:cs typeface="Carlito"/>
              </a:rPr>
              <a:t> </a:t>
            </a:r>
            <a:r>
              <a:rPr sz="1900" spc="-15" dirty="0">
                <a:latin typeface="Carlito"/>
                <a:cs typeface="Carlito"/>
              </a:rPr>
              <a:t>IPX.</a:t>
            </a:r>
            <a:endParaRPr sz="1900" dirty="0">
              <a:latin typeface="Carlito"/>
              <a:cs typeface="Carlito"/>
            </a:endParaRPr>
          </a:p>
          <a:p>
            <a:pPr marL="815975" marR="304800" lvl="1" indent="-346075">
              <a:lnSpc>
                <a:spcPct val="73800"/>
              </a:lnSpc>
              <a:spcBef>
                <a:spcPts val="880"/>
              </a:spcBef>
              <a:buClr>
                <a:srgbClr val="0083B7"/>
              </a:buClr>
              <a:buFont typeface="Courier New"/>
              <a:buChar char="o"/>
              <a:tabLst>
                <a:tab pos="816610" algn="l"/>
              </a:tabLst>
            </a:pPr>
            <a:r>
              <a:rPr sz="1900" spc="20" dirty="0">
                <a:latin typeface="Carlito"/>
                <a:cs typeface="Carlito"/>
              </a:rPr>
              <a:t>Route</a:t>
            </a:r>
            <a:r>
              <a:rPr sz="1900" spc="-100" dirty="0">
                <a:latin typeface="Carlito"/>
                <a:cs typeface="Carlito"/>
              </a:rPr>
              <a:t> </a:t>
            </a:r>
            <a:r>
              <a:rPr sz="1900" spc="30" dirty="0">
                <a:latin typeface="Carlito"/>
                <a:cs typeface="Carlito"/>
              </a:rPr>
              <a:t>update</a:t>
            </a:r>
            <a:r>
              <a:rPr sz="1900" spc="-185" dirty="0">
                <a:latin typeface="Carlito"/>
                <a:cs typeface="Carlito"/>
              </a:rPr>
              <a:t> </a:t>
            </a:r>
            <a:r>
              <a:rPr sz="1900" spc="10" dirty="0">
                <a:latin typeface="Carlito"/>
                <a:cs typeface="Carlito"/>
              </a:rPr>
              <a:t>packets:</a:t>
            </a:r>
            <a:r>
              <a:rPr sz="1900" spc="-55" dirty="0">
                <a:latin typeface="Carlito"/>
                <a:cs typeface="Carlito"/>
              </a:rPr>
              <a:t> </a:t>
            </a:r>
            <a:r>
              <a:rPr sz="1900" spc="30" dirty="0">
                <a:latin typeface="Carlito"/>
                <a:cs typeface="Carlito"/>
              </a:rPr>
              <a:t>update</a:t>
            </a:r>
            <a:r>
              <a:rPr sz="1900" spc="-180" dirty="0">
                <a:latin typeface="Carlito"/>
                <a:cs typeface="Carlito"/>
              </a:rPr>
              <a:t> </a:t>
            </a:r>
            <a:r>
              <a:rPr sz="1900" spc="20" dirty="0">
                <a:latin typeface="Carlito"/>
                <a:cs typeface="Carlito"/>
              </a:rPr>
              <a:t>neighboring</a:t>
            </a:r>
            <a:r>
              <a:rPr sz="1900" spc="-210" dirty="0">
                <a:latin typeface="Carlito"/>
                <a:cs typeface="Carlito"/>
              </a:rPr>
              <a:t> </a:t>
            </a:r>
            <a:r>
              <a:rPr sz="1900" spc="5" dirty="0">
                <a:latin typeface="Carlito"/>
                <a:cs typeface="Carlito"/>
              </a:rPr>
              <a:t>routers</a:t>
            </a:r>
            <a:r>
              <a:rPr sz="1900" spc="-130" dirty="0">
                <a:latin typeface="Carlito"/>
                <a:cs typeface="Carlito"/>
              </a:rPr>
              <a:t> </a:t>
            </a:r>
            <a:r>
              <a:rPr sz="1900" spc="35" dirty="0">
                <a:latin typeface="Carlito"/>
                <a:cs typeface="Carlito"/>
              </a:rPr>
              <a:t>about</a:t>
            </a:r>
            <a:r>
              <a:rPr sz="1900" spc="-190" dirty="0">
                <a:latin typeface="Carlito"/>
                <a:cs typeface="Carlito"/>
              </a:rPr>
              <a:t> </a:t>
            </a:r>
            <a:r>
              <a:rPr sz="1900" spc="5" dirty="0">
                <a:latin typeface="Carlito"/>
                <a:cs typeface="Carlito"/>
              </a:rPr>
              <a:t>networks,  </a:t>
            </a:r>
            <a:r>
              <a:rPr sz="1900" spc="30" dirty="0">
                <a:latin typeface="Carlito"/>
                <a:cs typeface="Carlito"/>
              </a:rPr>
              <a:t>and</a:t>
            </a:r>
            <a:r>
              <a:rPr sz="1900" spc="-85" dirty="0">
                <a:latin typeface="Carlito"/>
                <a:cs typeface="Carlito"/>
              </a:rPr>
              <a:t> </a:t>
            </a:r>
            <a:r>
              <a:rPr sz="1900" spc="35" dirty="0">
                <a:latin typeface="Carlito"/>
                <a:cs typeface="Carlito"/>
              </a:rPr>
              <a:t>build</a:t>
            </a:r>
            <a:r>
              <a:rPr sz="1900" spc="-155" dirty="0">
                <a:latin typeface="Carlito"/>
                <a:cs typeface="Carlito"/>
              </a:rPr>
              <a:t> </a:t>
            </a:r>
            <a:r>
              <a:rPr sz="1900" spc="20" dirty="0">
                <a:latin typeface="Carlito"/>
                <a:cs typeface="Carlito"/>
              </a:rPr>
              <a:t>routing</a:t>
            </a:r>
            <a:r>
              <a:rPr sz="1900" spc="-215" dirty="0">
                <a:latin typeface="Carlito"/>
                <a:cs typeface="Carlito"/>
              </a:rPr>
              <a:t> </a:t>
            </a:r>
            <a:r>
              <a:rPr sz="1900" spc="15" dirty="0">
                <a:latin typeface="Carlito"/>
                <a:cs typeface="Carlito"/>
              </a:rPr>
              <a:t>tables.</a:t>
            </a:r>
            <a:r>
              <a:rPr sz="1900" spc="-114" dirty="0">
                <a:latin typeface="Carlito"/>
                <a:cs typeface="Carlito"/>
              </a:rPr>
              <a:t> </a:t>
            </a:r>
            <a:r>
              <a:rPr sz="1900" spc="10" dirty="0">
                <a:latin typeface="Carlito"/>
                <a:cs typeface="Carlito"/>
              </a:rPr>
              <a:t>Protocols</a:t>
            </a:r>
            <a:r>
              <a:rPr sz="1900" spc="-135" dirty="0">
                <a:latin typeface="Carlito"/>
                <a:cs typeface="Carlito"/>
              </a:rPr>
              <a:t> </a:t>
            </a:r>
            <a:r>
              <a:rPr sz="1900" spc="10" dirty="0">
                <a:latin typeface="Carlito"/>
                <a:cs typeface="Carlito"/>
              </a:rPr>
              <a:t>used</a:t>
            </a:r>
            <a:r>
              <a:rPr sz="1900" spc="-70" dirty="0">
                <a:latin typeface="Carlito"/>
                <a:cs typeface="Carlito"/>
              </a:rPr>
              <a:t> </a:t>
            </a:r>
            <a:r>
              <a:rPr sz="1900" spc="5" dirty="0">
                <a:latin typeface="Carlito"/>
                <a:cs typeface="Carlito"/>
              </a:rPr>
              <a:t>to</a:t>
            </a:r>
            <a:r>
              <a:rPr sz="1900" spc="-10" dirty="0">
                <a:latin typeface="Carlito"/>
                <a:cs typeface="Carlito"/>
              </a:rPr>
              <a:t> </a:t>
            </a:r>
            <a:r>
              <a:rPr sz="1900" spc="10" dirty="0">
                <a:latin typeface="Carlito"/>
                <a:cs typeface="Carlito"/>
              </a:rPr>
              <a:t>send</a:t>
            </a:r>
            <a:r>
              <a:rPr sz="1900" spc="5" dirty="0">
                <a:latin typeface="Carlito"/>
                <a:cs typeface="Carlito"/>
              </a:rPr>
              <a:t> </a:t>
            </a:r>
            <a:r>
              <a:rPr sz="1900" spc="10" dirty="0">
                <a:latin typeface="Carlito"/>
                <a:cs typeface="Carlito"/>
              </a:rPr>
              <a:t>route</a:t>
            </a:r>
            <a:r>
              <a:rPr sz="1900" spc="-105" dirty="0">
                <a:latin typeface="Carlito"/>
                <a:cs typeface="Carlito"/>
              </a:rPr>
              <a:t> </a:t>
            </a:r>
            <a:r>
              <a:rPr sz="1900" spc="25" dirty="0">
                <a:latin typeface="Carlito"/>
                <a:cs typeface="Carlito"/>
              </a:rPr>
              <a:t>updates</a:t>
            </a:r>
            <a:r>
              <a:rPr sz="1900" spc="-215" dirty="0">
                <a:latin typeface="Carlito"/>
                <a:cs typeface="Carlito"/>
              </a:rPr>
              <a:t> </a:t>
            </a:r>
            <a:r>
              <a:rPr sz="1900" spc="10" dirty="0">
                <a:latin typeface="Carlito"/>
                <a:cs typeface="Carlito"/>
              </a:rPr>
              <a:t>are  </a:t>
            </a:r>
            <a:r>
              <a:rPr sz="1900" spc="20" dirty="0">
                <a:latin typeface="Carlito"/>
                <a:cs typeface="Carlito"/>
              </a:rPr>
              <a:t>called</a:t>
            </a:r>
            <a:r>
              <a:rPr sz="1900" spc="-155" dirty="0">
                <a:latin typeface="Carlito"/>
                <a:cs typeface="Carlito"/>
              </a:rPr>
              <a:t> </a:t>
            </a:r>
            <a:r>
              <a:rPr sz="1900" spc="20" dirty="0">
                <a:solidFill>
                  <a:srgbClr val="FF0000"/>
                </a:solidFill>
                <a:latin typeface="Carlito"/>
                <a:cs typeface="Carlito"/>
              </a:rPr>
              <a:t>routing</a:t>
            </a:r>
            <a:r>
              <a:rPr sz="1900" spc="-13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900" spc="15" dirty="0">
                <a:solidFill>
                  <a:srgbClr val="FF0000"/>
                </a:solidFill>
                <a:latin typeface="Carlito"/>
                <a:cs typeface="Carlito"/>
              </a:rPr>
              <a:t>protocols</a:t>
            </a:r>
            <a:r>
              <a:rPr sz="1900" spc="-21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900" spc="5" dirty="0">
                <a:latin typeface="Carlito"/>
                <a:cs typeface="Carlito"/>
              </a:rPr>
              <a:t>such</a:t>
            </a:r>
            <a:r>
              <a:rPr sz="1900" dirty="0">
                <a:latin typeface="Carlito"/>
                <a:cs typeface="Carlito"/>
              </a:rPr>
              <a:t> </a:t>
            </a:r>
            <a:r>
              <a:rPr sz="1900" spc="25" dirty="0">
                <a:latin typeface="Carlito"/>
                <a:cs typeface="Carlito"/>
              </a:rPr>
              <a:t>as</a:t>
            </a:r>
            <a:r>
              <a:rPr sz="1900" spc="-60" dirty="0">
                <a:latin typeface="Carlito"/>
                <a:cs typeface="Carlito"/>
              </a:rPr>
              <a:t> </a:t>
            </a:r>
            <a:r>
              <a:rPr sz="1900" spc="-5" dirty="0">
                <a:latin typeface="Carlito"/>
                <a:cs typeface="Carlito"/>
              </a:rPr>
              <a:t>RIP,</a:t>
            </a:r>
            <a:r>
              <a:rPr sz="1900" spc="-30" dirty="0">
                <a:latin typeface="Carlito"/>
                <a:cs typeface="Carlito"/>
              </a:rPr>
              <a:t> </a:t>
            </a:r>
            <a:r>
              <a:rPr sz="1900" dirty="0">
                <a:latin typeface="Carlito"/>
                <a:cs typeface="Carlito"/>
              </a:rPr>
              <a:t>EIGRP,</a:t>
            </a:r>
            <a:r>
              <a:rPr sz="1900" spc="-30" dirty="0">
                <a:latin typeface="Carlito"/>
                <a:cs typeface="Carlito"/>
              </a:rPr>
              <a:t> </a:t>
            </a:r>
            <a:r>
              <a:rPr sz="1900" dirty="0">
                <a:latin typeface="Carlito"/>
                <a:cs typeface="Carlito"/>
              </a:rPr>
              <a:t>OSPF.</a:t>
            </a:r>
          </a:p>
          <a:p>
            <a:pPr marL="246379" indent="-234315">
              <a:lnSpc>
                <a:spcPct val="100000"/>
              </a:lnSpc>
              <a:spcBef>
                <a:spcPts val="655"/>
              </a:spcBef>
              <a:buClr>
                <a:srgbClr val="0083B7"/>
              </a:buClr>
              <a:buFont typeface="Wingdings"/>
              <a:buChar char=""/>
              <a:tabLst>
                <a:tab pos="247015" algn="l"/>
              </a:tabLst>
            </a:pPr>
            <a:r>
              <a:rPr sz="2000" spc="-10" dirty="0">
                <a:latin typeface="Carlito"/>
                <a:cs typeface="Carlito"/>
              </a:rPr>
              <a:t>Routing</a:t>
            </a:r>
            <a:r>
              <a:rPr sz="2000" spc="-125" dirty="0">
                <a:latin typeface="Carlito"/>
                <a:cs typeface="Carlito"/>
              </a:rPr>
              <a:t> </a:t>
            </a:r>
            <a:r>
              <a:rPr sz="2000" spc="-20" dirty="0">
                <a:latin typeface="Carlito"/>
                <a:cs typeface="Carlito"/>
              </a:rPr>
              <a:t>table</a:t>
            </a:r>
            <a:r>
              <a:rPr sz="2000" spc="-25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consist</a:t>
            </a:r>
            <a:r>
              <a:rPr sz="2000" spc="-135" dirty="0">
                <a:latin typeface="Carlito"/>
                <a:cs typeface="Carlito"/>
              </a:rPr>
              <a:t> </a:t>
            </a:r>
            <a:r>
              <a:rPr sz="2000" spc="5" dirty="0">
                <a:latin typeface="Carlito"/>
                <a:cs typeface="Carlito"/>
              </a:rPr>
              <a:t>of</a:t>
            </a:r>
            <a:r>
              <a:rPr sz="2000" spc="-75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the</a:t>
            </a:r>
            <a:r>
              <a:rPr sz="2000" spc="-105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following:</a:t>
            </a:r>
            <a:endParaRPr sz="2000" dirty="0">
              <a:latin typeface="Carlito"/>
              <a:cs typeface="Carlito"/>
            </a:endParaRPr>
          </a:p>
          <a:p>
            <a:pPr marL="866775" lvl="1" indent="-396875">
              <a:lnSpc>
                <a:spcPct val="100000"/>
              </a:lnSpc>
              <a:spcBef>
                <a:spcPts val="215"/>
              </a:spcBef>
              <a:buClr>
                <a:srgbClr val="0083B7"/>
              </a:buClr>
              <a:buFont typeface="Courier New"/>
              <a:buChar char="o"/>
              <a:tabLst>
                <a:tab pos="866775" algn="l"/>
                <a:tab pos="867410" algn="l"/>
              </a:tabLst>
            </a:pPr>
            <a:r>
              <a:rPr sz="1900" spc="10" dirty="0">
                <a:latin typeface="Carlito"/>
                <a:cs typeface="Carlito"/>
              </a:rPr>
              <a:t>Network</a:t>
            </a:r>
            <a:r>
              <a:rPr sz="1900" spc="-110" dirty="0">
                <a:latin typeface="Carlito"/>
                <a:cs typeface="Carlito"/>
              </a:rPr>
              <a:t> </a:t>
            </a:r>
            <a:r>
              <a:rPr sz="1900" spc="15" dirty="0">
                <a:latin typeface="Carlito"/>
                <a:cs typeface="Carlito"/>
              </a:rPr>
              <a:t>address</a:t>
            </a:r>
            <a:endParaRPr sz="1900" dirty="0">
              <a:latin typeface="Carlito"/>
              <a:cs typeface="Carlito"/>
            </a:endParaRPr>
          </a:p>
          <a:p>
            <a:pPr marL="866775" lvl="1" indent="-396875">
              <a:lnSpc>
                <a:spcPct val="100000"/>
              </a:lnSpc>
              <a:spcBef>
                <a:spcPts val="204"/>
              </a:spcBef>
              <a:buClr>
                <a:srgbClr val="0083B7"/>
              </a:buClr>
              <a:buFont typeface="Courier New"/>
              <a:buChar char="o"/>
              <a:tabLst>
                <a:tab pos="866775" algn="l"/>
                <a:tab pos="867410" algn="l"/>
              </a:tabLst>
            </a:pPr>
            <a:r>
              <a:rPr sz="1900" spc="5" dirty="0">
                <a:latin typeface="Carlito"/>
                <a:cs typeface="Carlito"/>
              </a:rPr>
              <a:t>Interface</a:t>
            </a:r>
            <a:endParaRPr sz="1900" dirty="0">
              <a:latin typeface="Carlito"/>
              <a:cs typeface="Carlito"/>
            </a:endParaRPr>
          </a:p>
          <a:p>
            <a:pPr marL="866775" lvl="1" indent="-396875">
              <a:lnSpc>
                <a:spcPct val="100000"/>
              </a:lnSpc>
              <a:spcBef>
                <a:spcPts val="280"/>
              </a:spcBef>
              <a:buClr>
                <a:srgbClr val="0083B7"/>
              </a:buClr>
              <a:buFont typeface="Courier New"/>
              <a:buChar char="o"/>
              <a:tabLst>
                <a:tab pos="866775" algn="l"/>
                <a:tab pos="867410" algn="l"/>
              </a:tabLst>
            </a:pPr>
            <a:r>
              <a:rPr sz="1900" spc="10" dirty="0">
                <a:latin typeface="Carlito"/>
                <a:cs typeface="Carlito"/>
              </a:rPr>
              <a:t>Metric.</a:t>
            </a:r>
            <a:endParaRPr sz="19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316102"/>
            <a:ext cx="8145780" cy="815975"/>
          </a:xfrm>
          <a:custGeom>
            <a:avLst/>
            <a:gdLst/>
            <a:ahLst/>
            <a:cxnLst/>
            <a:rect l="l" t="t" r="r" b="b"/>
            <a:pathLst>
              <a:path w="8145780" h="815975">
                <a:moveTo>
                  <a:pt x="8009508" y="0"/>
                </a:moveTo>
                <a:lnTo>
                  <a:pt x="135915" y="0"/>
                </a:lnTo>
                <a:lnTo>
                  <a:pt x="92958" y="6940"/>
                </a:lnTo>
                <a:lnTo>
                  <a:pt x="55648" y="26261"/>
                </a:lnTo>
                <a:lnTo>
                  <a:pt x="26225" y="55714"/>
                </a:lnTo>
                <a:lnTo>
                  <a:pt x="6929" y="93049"/>
                </a:lnTo>
                <a:lnTo>
                  <a:pt x="0" y="136017"/>
                </a:lnTo>
                <a:lnTo>
                  <a:pt x="0" y="679576"/>
                </a:lnTo>
                <a:lnTo>
                  <a:pt x="6929" y="722544"/>
                </a:lnTo>
                <a:lnTo>
                  <a:pt x="26225" y="759879"/>
                </a:lnTo>
                <a:lnTo>
                  <a:pt x="55648" y="789332"/>
                </a:lnTo>
                <a:lnTo>
                  <a:pt x="92958" y="808653"/>
                </a:lnTo>
                <a:lnTo>
                  <a:pt x="135915" y="815594"/>
                </a:lnTo>
                <a:lnTo>
                  <a:pt x="8009508" y="815594"/>
                </a:lnTo>
                <a:lnTo>
                  <a:pt x="8052463" y="808653"/>
                </a:lnTo>
                <a:lnTo>
                  <a:pt x="8089766" y="789332"/>
                </a:lnTo>
                <a:lnTo>
                  <a:pt x="8119182" y="759879"/>
                </a:lnTo>
                <a:lnTo>
                  <a:pt x="8138471" y="722544"/>
                </a:lnTo>
                <a:lnTo>
                  <a:pt x="8145399" y="679576"/>
                </a:lnTo>
                <a:lnTo>
                  <a:pt x="8145399" y="136017"/>
                </a:lnTo>
                <a:lnTo>
                  <a:pt x="8138471" y="93049"/>
                </a:lnTo>
                <a:lnTo>
                  <a:pt x="8119182" y="55714"/>
                </a:lnTo>
                <a:lnTo>
                  <a:pt x="8089766" y="26261"/>
                </a:lnTo>
                <a:lnTo>
                  <a:pt x="8052463" y="6940"/>
                </a:lnTo>
                <a:lnTo>
                  <a:pt x="8009508" y="0"/>
                </a:lnTo>
                <a:close/>
              </a:path>
            </a:pathLst>
          </a:custGeom>
          <a:solidFill>
            <a:srgbClr val="006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0880" y="407035"/>
            <a:ext cx="780351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-5" dirty="0"/>
              <a:t>Session </a:t>
            </a:r>
            <a:r>
              <a:rPr sz="3600" spc="-40" dirty="0"/>
              <a:t>Layer </a:t>
            </a:r>
            <a:r>
              <a:rPr sz="3600" dirty="0"/>
              <a:t>– </a:t>
            </a:r>
            <a:r>
              <a:rPr sz="3600" spc="-20" dirty="0"/>
              <a:t>Interhost</a:t>
            </a:r>
            <a:r>
              <a:rPr sz="3600" spc="135" dirty="0"/>
              <a:t> </a:t>
            </a:r>
            <a:r>
              <a:rPr sz="3600" dirty="0"/>
              <a:t>communication</a:t>
            </a:r>
            <a:endParaRPr sz="3600"/>
          </a:p>
        </p:txBody>
      </p:sp>
      <p:sp>
        <p:nvSpPr>
          <p:cNvPr id="4" name="object 4"/>
          <p:cNvSpPr/>
          <p:nvPr/>
        </p:nvSpPr>
        <p:spPr>
          <a:xfrm>
            <a:off x="980228" y="1666029"/>
            <a:ext cx="6684812" cy="42608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316102"/>
            <a:ext cx="8145780" cy="815975"/>
          </a:xfrm>
          <a:custGeom>
            <a:avLst/>
            <a:gdLst/>
            <a:ahLst/>
            <a:cxnLst/>
            <a:rect l="l" t="t" r="r" b="b"/>
            <a:pathLst>
              <a:path w="8145780" h="815975">
                <a:moveTo>
                  <a:pt x="8009508" y="0"/>
                </a:moveTo>
                <a:lnTo>
                  <a:pt x="135915" y="0"/>
                </a:lnTo>
                <a:lnTo>
                  <a:pt x="92958" y="6940"/>
                </a:lnTo>
                <a:lnTo>
                  <a:pt x="55648" y="26261"/>
                </a:lnTo>
                <a:lnTo>
                  <a:pt x="26225" y="55714"/>
                </a:lnTo>
                <a:lnTo>
                  <a:pt x="6929" y="93049"/>
                </a:lnTo>
                <a:lnTo>
                  <a:pt x="0" y="136017"/>
                </a:lnTo>
                <a:lnTo>
                  <a:pt x="0" y="679576"/>
                </a:lnTo>
                <a:lnTo>
                  <a:pt x="6929" y="722544"/>
                </a:lnTo>
                <a:lnTo>
                  <a:pt x="26225" y="759879"/>
                </a:lnTo>
                <a:lnTo>
                  <a:pt x="55648" y="789332"/>
                </a:lnTo>
                <a:lnTo>
                  <a:pt x="92958" y="808653"/>
                </a:lnTo>
                <a:lnTo>
                  <a:pt x="135915" y="815594"/>
                </a:lnTo>
                <a:lnTo>
                  <a:pt x="8009508" y="815594"/>
                </a:lnTo>
                <a:lnTo>
                  <a:pt x="8052463" y="808653"/>
                </a:lnTo>
                <a:lnTo>
                  <a:pt x="8089766" y="789332"/>
                </a:lnTo>
                <a:lnTo>
                  <a:pt x="8119182" y="759879"/>
                </a:lnTo>
                <a:lnTo>
                  <a:pt x="8138471" y="722544"/>
                </a:lnTo>
                <a:lnTo>
                  <a:pt x="8145399" y="679576"/>
                </a:lnTo>
                <a:lnTo>
                  <a:pt x="8145399" y="136017"/>
                </a:lnTo>
                <a:lnTo>
                  <a:pt x="8138471" y="93049"/>
                </a:lnTo>
                <a:lnTo>
                  <a:pt x="8119182" y="55714"/>
                </a:lnTo>
                <a:lnTo>
                  <a:pt x="8089766" y="26261"/>
                </a:lnTo>
                <a:lnTo>
                  <a:pt x="8052463" y="6940"/>
                </a:lnTo>
                <a:lnTo>
                  <a:pt x="8009508" y="0"/>
                </a:lnTo>
                <a:close/>
              </a:path>
            </a:pathLst>
          </a:custGeom>
          <a:solidFill>
            <a:srgbClr val="006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0880" y="407035"/>
            <a:ext cx="780351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-5" dirty="0"/>
              <a:t>Session </a:t>
            </a:r>
            <a:r>
              <a:rPr sz="3600" spc="-40" dirty="0"/>
              <a:t>Layer </a:t>
            </a:r>
            <a:r>
              <a:rPr sz="3600" dirty="0"/>
              <a:t>– </a:t>
            </a:r>
            <a:r>
              <a:rPr sz="3600" spc="-20" dirty="0"/>
              <a:t>Interhost</a:t>
            </a:r>
            <a:r>
              <a:rPr sz="3600" spc="135" dirty="0"/>
              <a:t> </a:t>
            </a:r>
            <a:r>
              <a:rPr sz="3600" dirty="0"/>
              <a:t>communication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725805" y="1376524"/>
            <a:ext cx="7509509" cy="5141595"/>
          </a:xfrm>
          <a:prstGeom prst="rect">
            <a:avLst/>
          </a:prstGeom>
        </p:spPr>
        <p:txBody>
          <a:bodyPr vert="horz" wrap="square" lIns="0" tIns="135890" rIns="0" bIns="0" rtlCol="0">
            <a:spAutoFit/>
          </a:bodyPr>
          <a:lstStyle/>
          <a:p>
            <a:pPr marL="246379" indent="-234315">
              <a:lnSpc>
                <a:spcPct val="100000"/>
              </a:lnSpc>
              <a:spcBef>
                <a:spcPts val="1070"/>
              </a:spcBef>
              <a:buClr>
                <a:srgbClr val="0083B7"/>
              </a:buClr>
              <a:buFont typeface="Wingdings"/>
              <a:buChar char=""/>
              <a:tabLst>
                <a:tab pos="247015" algn="l"/>
              </a:tabLst>
            </a:pPr>
            <a:r>
              <a:rPr sz="2650" spc="-10" dirty="0">
                <a:latin typeface="Carlito"/>
                <a:cs typeface="Carlito"/>
              </a:rPr>
              <a:t>Session</a:t>
            </a:r>
            <a:r>
              <a:rPr sz="2650" spc="-150" dirty="0">
                <a:latin typeface="Carlito"/>
                <a:cs typeface="Carlito"/>
              </a:rPr>
              <a:t> </a:t>
            </a:r>
            <a:r>
              <a:rPr sz="2650" spc="-10" dirty="0">
                <a:latin typeface="Carlito"/>
                <a:cs typeface="Carlito"/>
              </a:rPr>
              <a:t>Layer</a:t>
            </a:r>
            <a:r>
              <a:rPr sz="2650" spc="-85" dirty="0">
                <a:latin typeface="Carlito"/>
                <a:cs typeface="Carlito"/>
              </a:rPr>
              <a:t> </a:t>
            </a:r>
            <a:r>
              <a:rPr sz="2650" spc="10" dirty="0">
                <a:latin typeface="Carlito"/>
                <a:cs typeface="Carlito"/>
              </a:rPr>
              <a:t>is</a:t>
            </a:r>
            <a:r>
              <a:rPr sz="2650" spc="-35" dirty="0">
                <a:latin typeface="Carlito"/>
                <a:cs typeface="Carlito"/>
              </a:rPr>
              <a:t> </a:t>
            </a:r>
            <a:r>
              <a:rPr sz="2650" spc="-10" dirty="0">
                <a:latin typeface="Carlito"/>
                <a:cs typeface="Carlito"/>
              </a:rPr>
              <a:t>responsible</a:t>
            </a:r>
            <a:r>
              <a:rPr sz="2650" spc="-235" dirty="0">
                <a:latin typeface="Carlito"/>
                <a:cs typeface="Carlito"/>
              </a:rPr>
              <a:t> </a:t>
            </a:r>
            <a:r>
              <a:rPr sz="2650" spc="-5" dirty="0">
                <a:latin typeface="Carlito"/>
                <a:cs typeface="Carlito"/>
              </a:rPr>
              <a:t>for:</a:t>
            </a:r>
            <a:endParaRPr sz="2650">
              <a:latin typeface="Carlito"/>
              <a:cs typeface="Carlito"/>
            </a:endParaRPr>
          </a:p>
          <a:p>
            <a:pPr marL="470534">
              <a:lnSpc>
                <a:spcPct val="100000"/>
              </a:lnSpc>
              <a:spcBef>
                <a:spcPts val="825"/>
              </a:spcBef>
            </a:pPr>
            <a:r>
              <a:rPr sz="2250" spc="5" dirty="0">
                <a:solidFill>
                  <a:srgbClr val="0083B7"/>
                </a:solidFill>
                <a:latin typeface="Courier New"/>
                <a:cs typeface="Courier New"/>
              </a:rPr>
              <a:t>o</a:t>
            </a:r>
            <a:r>
              <a:rPr sz="2250" spc="5" dirty="0">
                <a:latin typeface="Carlito"/>
                <a:cs typeface="Carlito"/>
              </a:rPr>
              <a:t>Inter-host</a:t>
            </a:r>
            <a:r>
              <a:rPr sz="2250" spc="-215" dirty="0">
                <a:latin typeface="Carlito"/>
                <a:cs typeface="Carlito"/>
              </a:rPr>
              <a:t> </a:t>
            </a:r>
            <a:r>
              <a:rPr sz="2250" spc="-15" dirty="0">
                <a:latin typeface="Carlito"/>
                <a:cs typeface="Carlito"/>
              </a:rPr>
              <a:t>communication</a:t>
            </a:r>
            <a:r>
              <a:rPr sz="2250" spc="-165" dirty="0">
                <a:latin typeface="Carlito"/>
                <a:cs typeface="Carlito"/>
              </a:rPr>
              <a:t> </a:t>
            </a:r>
            <a:r>
              <a:rPr sz="2250" spc="-15" dirty="0">
                <a:latin typeface="Carlito"/>
                <a:cs typeface="Carlito"/>
              </a:rPr>
              <a:t>(sessions/sockets</a:t>
            </a:r>
            <a:r>
              <a:rPr sz="2250" spc="-180" dirty="0">
                <a:latin typeface="Carlito"/>
                <a:cs typeface="Carlito"/>
              </a:rPr>
              <a:t> </a:t>
            </a:r>
            <a:r>
              <a:rPr sz="2250" spc="-5" dirty="0">
                <a:latin typeface="Carlito"/>
                <a:cs typeface="Carlito"/>
              </a:rPr>
              <a:t>between</a:t>
            </a:r>
            <a:r>
              <a:rPr sz="2250" spc="-160" dirty="0">
                <a:latin typeface="Carlito"/>
                <a:cs typeface="Carlito"/>
              </a:rPr>
              <a:t> </a:t>
            </a:r>
            <a:r>
              <a:rPr sz="2250" spc="-5" dirty="0">
                <a:latin typeface="Carlito"/>
                <a:cs typeface="Carlito"/>
              </a:rPr>
              <a:t>hosts)</a:t>
            </a:r>
            <a:endParaRPr sz="2250">
              <a:latin typeface="Carlito"/>
              <a:cs typeface="Carlito"/>
            </a:endParaRPr>
          </a:p>
          <a:p>
            <a:pPr marL="470534">
              <a:lnSpc>
                <a:spcPct val="100000"/>
              </a:lnSpc>
              <a:spcBef>
                <a:spcPts val="745"/>
              </a:spcBef>
            </a:pPr>
            <a:r>
              <a:rPr sz="2250" spc="-10" dirty="0">
                <a:solidFill>
                  <a:srgbClr val="0083B7"/>
                </a:solidFill>
                <a:latin typeface="Courier New"/>
                <a:cs typeface="Courier New"/>
              </a:rPr>
              <a:t>o</a:t>
            </a:r>
            <a:r>
              <a:rPr sz="2250" spc="-10" dirty="0">
                <a:latin typeface="Carlito"/>
                <a:cs typeface="Carlito"/>
              </a:rPr>
              <a:t>Creates virtual </a:t>
            </a:r>
            <a:r>
              <a:rPr sz="2250" spc="-5" dirty="0">
                <a:latin typeface="Carlito"/>
                <a:cs typeface="Carlito"/>
              </a:rPr>
              <a:t>circuit</a:t>
            </a:r>
            <a:r>
              <a:rPr sz="2250" spc="-345" dirty="0">
                <a:latin typeface="Carlito"/>
                <a:cs typeface="Carlito"/>
              </a:rPr>
              <a:t> </a:t>
            </a:r>
            <a:r>
              <a:rPr sz="2250" spc="-20" dirty="0">
                <a:latin typeface="Carlito"/>
                <a:cs typeface="Carlito"/>
              </a:rPr>
              <a:t>(logical </a:t>
            </a:r>
            <a:r>
              <a:rPr sz="2250" spc="-5" dirty="0">
                <a:latin typeface="Carlito"/>
                <a:cs typeface="Carlito"/>
              </a:rPr>
              <a:t>connection)</a:t>
            </a:r>
            <a:endParaRPr sz="2250">
              <a:latin typeface="Carlito"/>
              <a:cs typeface="Carlito"/>
            </a:endParaRPr>
          </a:p>
          <a:p>
            <a:pPr marL="470534" marR="4134485">
              <a:lnSpc>
                <a:spcPts val="3440"/>
              </a:lnSpc>
              <a:spcBef>
                <a:spcPts val="165"/>
              </a:spcBef>
            </a:pPr>
            <a:r>
              <a:rPr sz="2250" spc="-5" dirty="0">
                <a:solidFill>
                  <a:srgbClr val="0083B7"/>
                </a:solidFill>
                <a:latin typeface="Courier New"/>
                <a:cs typeface="Courier New"/>
              </a:rPr>
              <a:t>o</a:t>
            </a:r>
            <a:r>
              <a:rPr sz="2250" spc="-5" dirty="0">
                <a:latin typeface="Carlito"/>
                <a:cs typeface="Carlito"/>
              </a:rPr>
              <a:t>Session </a:t>
            </a:r>
            <a:r>
              <a:rPr sz="2250" spc="-10" dirty="0">
                <a:latin typeface="Carlito"/>
                <a:cs typeface="Carlito"/>
              </a:rPr>
              <a:t>establishment  </a:t>
            </a:r>
            <a:r>
              <a:rPr sz="2250" spc="-10" dirty="0">
                <a:solidFill>
                  <a:srgbClr val="0083B7"/>
                </a:solidFill>
                <a:latin typeface="Courier New"/>
                <a:cs typeface="Courier New"/>
              </a:rPr>
              <a:t>o</a:t>
            </a:r>
            <a:r>
              <a:rPr sz="2250" spc="-10" dirty="0">
                <a:latin typeface="Carlito"/>
                <a:cs typeface="Carlito"/>
              </a:rPr>
              <a:t>Managing the </a:t>
            </a:r>
            <a:r>
              <a:rPr sz="2250" spc="-5" dirty="0">
                <a:latin typeface="Carlito"/>
                <a:cs typeface="Carlito"/>
              </a:rPr>
              <a:t>session  </a:t>
            </a:r>
            <a:r>
              <a:rPr sz="2250" spc="-10" dirty="0">
                <a:solidFill>
                  <a:srgbClr val="0083B7"/>
                </a:solidFill>
                <a:latin typeface="Courier New"/>
                <a:cs typeface="Courier New"/>
              </a:rPr>
              <a:t>o</a:t>
            </a:r>
            <a:r>
              <a:rPr sz="2250" spc="-10" dirty="0">
                <a:latin typeface="Carlito"/>
                <a:cs typeface="Carlito"/>
              </a:rPr>
              <a:t>Terminating the</a:t>
            </a:r>
            <a:r>
              <a:rPr sz="2250" spc="-285" dirty="0">
                <a:latin typeface="Carlito"/>
                <a:cs typeface="Carlito"/>
              </a:rPr>
              <a:t> </a:t>
            </a:r>
            <a:r>
              <a:rPr sz="2250" spc="-5" dirty="0">
                <a:latin typeface="Carlito"/>
                <a:cs typeface="Carlito"/>
              </a:rPr>
              <a:t>session</a:t>
            </a:r>
            <a:endParaRPr sz="2250">
              <a:latin typeface="Carlito"/>
              <a:cs typeface="Carlito"/>
            </a:endParaRPr>
          </a:p>
          <a:p>
            <a:pPr marL="470534">
              <a:lnSpc>
                <a:spcPct val="100000"/>
              </a:lnSpc>
              <a:spcBef>
                <a:spcPts val="515"/>
              </a:spcBef>
            </a:pPr>
            <a:r>
              <a:rPr sz="2250" spc="-5" dirty="0">
                <a:solidFill>
                  <a:srgbClr val="0083B7"/>
                </a:solidFill>
                <a:latin typeface="Courier New"/>
                <a:cs typeface="Courier New"/>
              </a:rPr>
              <a:t>o</a:t>
            </a:r>
            <a:r>
              <a:rPr sz="2250" spc="-5" dirty="0">
                <a:latin typeface="Carlito"/>
                <a:cs typeface="Carlito"/>
              </a:rPr>
              <a:t>Provides</a:t>
            </a:r>
            <a:r>
              <a:rPr sz="2250" spc="-180" dirty="0">
                <a:latin typeface="Carlito"/>
                <a:cs typeface="Carlito"/>
              </a:rPr>
              <a:t> </a:t>
            </a:r>
            <a:r>
              <a:rPr sz="2250" spc="-15" dirty="0">
                <a:latin typeface="Carlito"/>
                <a:cs typeface="Carlito"/>
              </a:rPr>
              <a:t>dialogue</a:t>
            </a:r>
            <a:r>
              <a:rPr sz="2250" spc="-100" dirty="0">
                <a:latin typeface="Carlito"/>
                <a:cs typeface="Carlito"/>
              </a:rPr>
              <a:t> </a:t>
            </a:r>
            <a:r>
              <a:rPr sz="2250" dirty="0">
                <a:latin typeface="Carlito"/>
                <a:cs typeface="Carlito"/>
              </a:rPr>
              <a:t>control</a:t>
            </a:r>
            <a:r>
              <a:rPr sz="2250" spc="-220" dirty="0">
                <a:latin typeface="Carlito"/>
                <a:cs typeface="Carlito"/>
              </a:rPr>
              <a:t> </a:t>
            </a:r>
            <a:r>
              <a:rPr sz="2250" spc="-5" dirty="0">
                <a:latin typeface="Carlito"/>
                <a:cs typeface="Carlito"/>
              </a:rPr>
              <a:t>between</a:t>
            </a:r>
            <a:r>
              <a:rPr sz="2250" spc="-165" dirty="0">
                <a:latin typeface="Carlito"/>
                <a:cs typeface="Carlito"/>
              </a:rPr>
              <a:t> </a:t>
            </a:r>
            <a:r>
              <a:rPr sz="2250" dirty="0">
                <a:latin typeface="Carlito"/>
                <a:cs typeface="Carlito"/>
              </a:rPr>
              <a:t>devices</a:t>
            </a:r>
            <a:r>
              <a:rPr sz="2250" spc="-180" dirty="0">
                <a:latin typeface="Carlito"/>
                <a:cs typeface="Carlito"/>
              </a:rPr>
              <a:t> </a:t>
            </a:r>
            <a:r>
              <a:rPr sz="2250" spc="-10" dirty="0">
                <a:latin typeface="Carlito"/>
                <a:cs typeface="Carlito"/>
              </a:rPr>
              <a:t>(Coordinating)</a:t>
            </a:r>
            <a:endParaRPr sz="2250">
              <a:latin typeface="Carlito"/>
              <a:cs typeface="Carlito"/>
            </a:endParaRPr>
          </a:p>
          <a:p>
            <a:pPr marL="470534">
              <a:lnSpc>
                <a:spcPct val="100000"/>
              </a:lnSpc>
              <a:spcBef>
                <a:spcPts val="745"/>
              </a:spcBef>
            </a:pPr>
            <a:r>
              <a:rPr sz="2250" spc="-10" dirty="0">
                <a:solidFill>
                  <a:srgbClr val="0083B7"/>
                </a:solidFill>
                <a:latin typeface="Courier New"/>
                <a:cs typeface="Courier New"/>
              </a:rPr>
              <a:t>o</a:t>
            </a:r>
            <a:r>
              <a:rPr sz="2250" spc="-10" dirty="0">
                <a:latin typeface="Carlito"/>
                <a:cs typeface="Carlito"/>
              </a:rPr>
              <a:t>Authentication </a:t>
            </a:r>
            <a:r>
              <a:rPr sz="2250" spc="-5" dirty="0">
                <a:latin typeface="Carlito"/>
                <a:cs typeface="Carlito"/>
              </a:rPr>
              <a:t>&amp;</a:t>
            </a:r>
            <a:r>
              <a:rPr sz="2250" spc="-204" dirty="0">
                <a:latin typeface="Carlito"/>
                <a:cs typeface="Carlito"/>
              </a:rPr>
              <a:t> </a:t>
            </a:r>
            <a:r>
              <a:rPr sz="2250" spc="-15" dirty="0">
                <a:latin typeface="Carlito"/>
                <a:cs typeface="Carlito"/>
              </a:rPr>
              <a:t>Authorization</a:t>
            </a:r>
            <a:endParaRPr sz="2250">
              <a:latin typeface="Carlito"/>
              <a:cs typeface="Carlito"/>
            </a:endParaRPr>
          </a:p>
          <a:p>
            <a:pPr marL="246379" marR="265430" indent="-234315">
              <a:lnSpc>
                <a:spcPts val="2970"/>
              </a:lnSpc>
              <a:spcBef>
                <a:spcPts val="1580"/>
              </a:spcBef>
              <a:buClr>
                <a:srgbClr val="0083B7"/>
              </a:buClr>
              <a:buFont typeface="Wingdings"/>
              <a:buChar char=""/>
              <a:tabLst>
                <a:tab pos="247015" algn="l"/>
              </a:tabLst>
            </a:pPr>
            <a:r>
              <a:rPr sz="2650" spc="-25" dirty="0">
                <a:latin typeface="Carlito"/>
                <a:cs typeface="Carlito"/>
              </a:rPr>
              <a:t>Common</a:t>
            </a:r>
            <a:r>
              <a:rPr sz="2650" spc="-70" dirty="0">
                <a:latin typeface="Carlito"/>
                <a:cs typeface="Carlito"/>
              </a:rPr>
              <a:t> </a:t>
            </a:r>
            <a:r>
              <a:rPr sz="2650" spc="-10" dirty="0">
                <a:latin typeface="Carlito"/>
                <a:cs typeface="Carlito"/>
              </a:rPr>
              <a:t>Protocols:</a:t>
            </a:r>
            <a:r>
              <a:rPr sz="2650" spc="-110" dirty="0">
                <a:latin typeface="Carlito"/>
                <a:cs typeface="Carlito"/>
              </a:rPr>
              <a:t> </a:t>
            </a:r>
            <a:r>
              <a:rPr sz="2650" spc="-10" dirty="0">
                <a:latin typeface="Carlito"/>
                <a:cs typeface="Carlito"/>
              </a:rPr>
              <a:t>SQL,</a:t>
            </a:r>
            <a:r>
              <a:rPr sz="2650" spc="-60" dirty="0">
                <a:latin typeface="Carlito"/>
                <a:cs typeface="Carlito"/>
              </a:rPr>
              <a:t> </a:t>
            </a:r>
            <a:r>
              <a:rPr sz="2650" spc="-10" dirty="0">
                <a:latin typeface="Carlito"/>
                <a:cs typeface="Carlito"/>
              </a:rPr>
              <a:t>ASP,</a:t>
            </a:r>
            <a:r>
              <a:rPr sz="2650" spc="-150" dirty="0">
                <a:latin typeface="Carlito"/>
                <a:cs typeface="Carlito"/>
              </a:rPr>
              <a:t> </a:t>
            </a:r>
            <a:r>
              <a:rPr sz="2650" spc="-20" dirty="0">
                <a:latin typeface="Carlito"/>
                <a:cs typeface="Carlito"/>
              </a:rPr>
              <a:t>NFS,</a:t>
            </a:r>
            <a:r>
              <a:rPr sz="2650" spc="10" dirty="0">
                <a:latin typeface="Carlito"/>
                <a:cs typeface="Carlito"/>
              </a:rPr>
              <a:t> </a:t>
            </a:r>
            <a:r>
              <a:rPr sz="2650" spc="5" dirty="0">
                <a:latin typeface="Carlito"/>
                <a:cs typeface="Carlito"/>
              </a:rPr>
              <a:t>RPC,</a:t>
            </a:r>
            <a:r>
              <a:rPr sz="2650" spc="-145" dirty="0">
                <a:latin typeface="Carlito"/>
                <a:cs typeface="Carlito"/>
              </a:rPr>
              <a:t> </a:t>
            </a:r>
            <a:r>
              <a:rPr sz="2650" spc="-5" dirty="0">
                <a:latin typeface="Carlito"/>
                <a:cs typeface="Carlito"/>
              </a:rPr>
              <a:t>L2TP,</a:t>
            </a:r>
            <a:r>
              <a:rPr sz="2650" spc="-145" dirty="0">
                <a:latin typeface="Carlito"/>
                <a:cs typeface="Carlito"/>
              </a:rPr>
              <a:t> </a:t>
            </a:r>
            <a:r>
              <a:rPr sz="2650" spc="-10" dirty="0">
                <a:latin typeface="Carlito"/>
                <a:cs typeface="Carlito"/>
              </a:rPr>
              <a:t>PPTP,  </a:t>
            </a:r>
            <a:r>
              <a:rPr sz="2650" dirty="0">
                <a:latin typeface="Carlito"/>
                <a:cs typeface="Carlito"/>
              </a:rPr>
              <a:t>RTCP, </a:t>
            </a:r>
            <a:r>
              <a:rPr sz="2650" spc="-10" dirty="0">
                <a:latin typeface="Carlito"/>
                <a:cs typeface="Carlito"/>
              </a:rPr>
              <a:t>PAP, </a:t>
            </a:r>
            <a:r>
              <a:rPr sz="2650" spc="-15" dirty="0">
                <a:latin typeface="Carlito"/>
                <a:cs typeface="Carlito"/>
              </a:rPr>
              <a:t>NetBIOS, </a:t>
            </a:r>
            <a:r>
              <a:rPr sz="2650" dirty="0">
                <a:latin typeface="Carlito"/>
                <a:cs typeface="Carlito"/>
              </a:rPr>
              <a:t>SCP,</a:t>
            </a:r>
            <a:r>
              <a:rPr sz="2650" spc="-395" dirty="0">
                <a:latin typeface="Carlito"/>
                <a:cs typeface="Carlito"/>
              </a:rPr>
              <a:t> </a:t>
            </a:r>
            <a:r>
              <a:rPr sz="2650" spc="-5" dirty="0">
                <a:latin typeface="Carlito"/>
                <a:cs typeface="Carlito"/>
              </a:rPr>
              <a:t>SOCKS</a:t>
            </a:r>
            <a:endParaRPr sz="2650">
              <a:latin typeface="Carlito"/>
              <a:cs typeface="Carlito"/>
            </a:endParaRPr>
          </a:p>
          <a:p>
            <a:pPr marL="246379" indent="-234315">
              <a:lnSpc>
                <a:spcPct val="100000"/>
              </a:lnSpc>
              <a:spcBef>
                <a:spcPts val="1315"/>
              </a:spcBef>
              <a:buClr>
                <a:srgbClr val="0083B7"/>
              </a:buClr>
              <a:buFont typeface="Wingdings"/>
              <a:buChar char=""/>
              <a:tabLst>
                <a:tab pos="247015" algn="l"/>
              </a:tabLst>
            </a:pPr>
            <a:r>
              <a:rPr sz="2650" spc="-15" dirty="0">
                <a:latin typeface="Carlito"/>
                <a:cs typeface="Carlito"/>
              </a:rPr>
              <a:t>PDU </a:t>
            </a:r>
            <a:r>
              <a:rPr sz="2650" spc="10" dirty="0">
                <a:latin typeface="Carlito"/>
                <a:cs typeface="Carlito"/>
              </a:rPr>
              <a:t>is </a:t>
            </a:r>
            <a:r>
              <a:rPr sz="2650" spc="-15" dirty="0">
                <a:latin typeface="Carlito"/>
                <a:cs typeface="Carlito"/>
              </a:rPr>
              <a:t>Formatted</a:t>
            </a:r>
            <a:r>
              <a:rPr sz="2650" spc="-235" dirty="0">
                <a:latin typeface="Carlito"/>
                <a:cs typeface="Carlito"/>
              </a:rPr>
              <a:t> </a:t>
            </a:r>
            <a:r>
              <a:rPr sz="2650" spc="-15" dirty="0">
                <a:latin typeface="Carlito"/>
                <a:cs typeface="Carlito"/>
              </a:rPr>
              <a:t>DATA</a:t>
            </a:r>
            <a:endParaRPr sz="265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89647" y="4569523"/>
            <a:ext cx="5546090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600" b="1" spc="-30" dirty="0">
                <a:solidFill>
                  <a:srgbClr val="FFFFFF"/>
                </a:solidFill>
                <a:latin typeface="Carlito"/>
                <a:cs typeface="Carlito"/>
              </a:rPr>
              <a:t>Presentation</a:t>
            </a:r>
            <a:r>
              <a:rPr sz="5600" b="1" spc="8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5600" b="1" spc="-25" dirty="0">
                <a:solidFill>
                  <a:srgbClr val="FFFFFF"/>
                </a:solidFill>
                <a:latin typeface="Carlito"/>
                <a:cs typeface="Carlito"/>
              </a:rPr>
              <a:t>Layer</a:t>
            </a:r>
            <a:endParaRPr sz="56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720975" y="2894202"/>
            <a:ext cx="3775075" cy="1525270"/>
            <a:chOff x="2720975" y="2894202"/>
            <a:chExt cx="3775075" cy="1525270"/>
          </a:xfrm>
        </p:grpSpPr>
        <p:sp>
          <p:nvSpPr>
            <p:cNvPr id="4" name="object 4"/>
            <p:cNvSpPr/>
            <p:nvPr/>
          </p:nvSpPr>
          <p:spPr>
            <a:xfrm>
              <a:off x="2733675" y="2906902"/>
              <a:ext cx="3749675" cy="1499870"/>
            </a:xfrm>
            <a:custGeom>
              <a:avLst/>
              <a:gdLst/>
              <a:ahLst/>
              <a:cxnLst/>
              <a:rect l="l" t="t" r="r" b="b"/>
              <a:pathLst>
                <a:path w="3749675" h="1499870">
                  <a:moveTo>
                    <a:pt x="2999740" y="0"/>
                  </a:moveTo>
                  <a:lnTo>
                    <a:pt x="0" y="0"/>
                  </a:lnTo>
                  <a:lnTo>
                    <a:pt x="749935" y="749935"/>
                  </a:lnTo>
                  <a:lnTo>
                    <a:pt x="0" y="1499870"/>
                  </a:lnTo>
                  <a:lnTo>
                    <a:pt x="2999740" y="1499870"/>
                  </a:lnTo>
                  <a:lnTo>
                    <a:pt x="3749675" y="749935"/>
                  </a:lnTo>
                  <a:lnTo>
                    <a:pt x="2999740" y="0"/>
                  </a:lnTo>
                  <a:close/>
                </a:path>
              </a:pathLst>
            </a:custGeom>
            <a:solidFill>
              <a:srgbClr val="B11A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733675" y="2906902"/>
              <a:ext cx="3749675" cy="1499870"/>
            </a:xfrm>
            <a:custGeom>
              <a:avLst/>
              <a:gdLst/>
              <a:ahLst/>
              <a:cxnLst/>
              <a:rect l="l" t="t" r="r" b="b"/>
              <a:pathLst>
                <a:path w="3749675" h="1499870">
                  <a:moveTo>
                    <a:pt x="0" y="0"/>
                  </a:moveTo>
                  <a:lnTo>
                    <a:pt x="2999740" y="0"/>
                  </a:lnTo>
                  <a:lnTo>
                    <a:pt x="3749675" y="749935"/>
                  </a:lnTo>
                  <a:lnTo>
                    <a:pt x="2999740" y="1499870"/>
                  </a:lnTo>
                  <a:lnTo>
                    <a:pt x="0" y="1499870"/>
                  </a:lnTo>
                  <a:lnTo>
                    <a:pt x="749935" y="749935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75895">
              <a:lnSpc>
                <a:spcPct val="100000"/>
              </a:lnSpc>
              <a:spcBef>
                <a:spcPts val="125"/>
              </a:spcBef>
            </a:pPr>
            <a:r>
              <a:rPr spc="-25" dirty="0"/>
              <a:t>Layer</a:t>
            </a:r>
            <a:r>
              <a:rPr spc="-105" dirty="0"/>
              <a:t> </a:t>
            </a:r>
            <a:r>
              <a:rPr spc="10" dirty="0"/>
              <a:t>6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316102"/>
            <a:ext cx="8145780" cy="815975"/>
          </a:xfrm>
          <a:custGeom>
            <a:avLst/>
            <a:gdLst/>
            <a:ahLst/>
            <a:cxnLst/>
            <a:rect l="l" t="t" r="r" b="b"/>
            <a:pathLst>
              <a:path w="8145780" h="815975">
                <a:moveTo>
                  <a:pt x="8009508" y="0"/>
                </a:moveTo>
                <a:lnTo>
                  <a:pt x="135915" y="0"/>
                </a:lnTo>
                <a:lnTo>
                  <a:pt x="92958" y="6940"/>
                </a:lnTo>
                <a:lnTo>
                  <a:pt x="55648" y="26261"/>
                </a:lnTo>
                <a:lnTo>
                  <a:pt x="26225" y="55714"/>
                </a:lnTo>
                <a:lnTo>
                  <a:pt x="6929" y="93049"/>
                </a:lnTo>
                <a:lnTo>
                  <a:pt x="0" y="136017"/>
                </a:lnTo>
                <a:lnTo>
                  <a:pt x="0" y="679576"/>
                </a:lnTo>
                <a:lnTo>
                  <a:pt x="6929" y="722544"/>
                </a:lnTo>
                <a:lnTo>
                  <a:pt x="26225" y="759879"/>
                </a:lnTo>
                <a:lnTo>
                  <a:pt x="55648" y="789332"/>
                </a:lnTo>
                <a:lnTo>
                  <a:pt x="92958" y="808653"/>
                </a:lnTo>
                <a:lnTo>
                  <a:pt x="135915" y="815594"/>
                </a:lnTo>
                <a:lnTo>
                  <a:pt x="8009508" y="815594"/>
                </a:lnTo>
                <a:lnTo>
                  <a:pt x="8052463" y="808653"/>
                </a:lnTo>
                <a:lnTo>
                  <a:pt x="8089766" y="789332"/>
                </a:lnTo>
                <a:lnTo>
                  <a:pt x="8119182" y="759879"/>
                </a:lnTo>
                <a:lnTo>
                  <a:pt x="8138471" y="722544"/>
                </a:lnTo>
                <a:lnTo>
                  <a:pt x="8145399" y="679576"/>
                </a:lnTo>
                <a:lnTo>
                  <a:pt x="8145399" y="136017"/>
                </a:lnTo>
                <a:lnTo>
                  <a:pt x="8138471" y="93049"/>
                </a:lnTo>
                <a:lnTo>
                  <a:pt x="8119182" y="55714"/>
                </a:lnTo>
                <a:lnTo>
                  <a:pt x="8089766" y="26261"/>
                </a:lnTo>
                <a:lnTo>
                  <a:pt x="8052463" y="6940"/>
                </a:lnTo>
                <a:lnTo>
                  <a:pt x="8009508" y="0"/>
                </a:lnTo>
                <a:close/>
              </a:path>
            </a:pathLst>
          </a:custGeom>
          <a:solidFill>
            <a:srgbClr val="006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0880" y="437515"/>
            <a:ext cx="703580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Presentation </a:t>
            </a:r>
            <a:r>
              <a:rPr spc="-10" dirty="0"/>
              <a:t>Layer </a:t>
            </a:r>
            <a:r>
              <a:rPr dirty="0"/>
              <a:t>– Data</a:t>
            </a:r>
            <a:r>
              <a:rPr spc="-260" dirty="0"/>
              <a:t> </a:t>
            </a:r>
            <a:r>
              <a:rPr spc="-10" dirty="0"/>
              <a:t>Representation</a:t>
            </a:r>
          </a:p>
        </p:txBody>
      </p:sp>
      <p:sp>
        <p:nvSpPr>
          <p:cNvPr id="4" name="object 4"/>
          <p:cNvSpPr/>
          <p:nvPr/>
        </p:nvSpPr>
        <p:spPr>
          <a:xfrm>
            <a:off x="782211" y="1295400"/>
            <a:ext cx="7401809" cy="47670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316102"/>
            <a:ext cx="8145780" cy="815975"/>
          </a:xfrm>
          <a:custGeom>
            <a:avLst/>
            <a:gdLst/>
            <a:ahLst/>
            <a:cxnLst/>
            <a:rect l="l" t="t" r="r" b="b"/>
            <a:pathLst>
              <a:path w="8145780" h="815975">
                <a:moveTo>
                  <a:pt x="8009508" y="0"/>
                </a:moveTo>
                <a:lnTo>
                  <a:pt x="135915" y="0"/>
                </a:lnTo>
                <a:lnTo>
                  <a:pt x="92958" y="6940"/>
                </a:lnTo>
                <a:lnTo>
                  <a:pt x="55648" y="26261"/>
                </a:lnTo>
                <a:lnTo>
                  <a:pt x="26225" y="55714"/>
                </a:lnTo>
                <a:lnTo>
                  <a:pt x="6929" y="93049"/>
                </a:lnTo>
                <a:lnTo>
                  <a:pt x="0" y="136017"/>
                </a:lnTo>
                <a:lnTo>
                  <a:pt x="0" y="679576"/>
                </a:lnTo>
                <a:lnTo>
                  <a:pt x="6929" y="722544"/>
                </a:lnTo>
                <a:lnTo>
                  <a:pt x="26225" y="759879"/>
                </a:lnTo>
                <a:lnTo>
                  <a:pt x="55648" y="789332"/>
                </a:lnTo>
                <a:lnTo>
                  <a:pt x="92958" y="808653"/>
                </a:lnTo>
                <a:lnTo>
                  <a:pt x="135915" y="815594"/>
                </a:lnTo>
                <a:lnTo>
                  <a:pt x="8009508" y="815594"/>
                </a:lnTo>
                <a:lnTo>
                  <a:pt x="8052463" y="808653"/>
                </a:lnTo>
                <a:lnTo>
                  <a:pt x="8089766" y="789332"/>
                </a:lnTo>
                <a:lnTo>
                  <a:pt x="8119182" y="759879"/>
                </a:lnTo>
                <a:lnTo>
                  <a:pt x="8138471" y="722544"/>
                </a:lnTo>
                <a:lnTo>
                  <a:pt x="8145399" y="679576"/>
                </a:lnTo>
                <a:lnTo>
                  <a:pt x="8145399" y="136017"/>
                </a:lnTo>
                <a:lnTo>
                  <a:pt x="8138471" y="93049"/>
                </a:lnTo>
                <a:lnTo>
                  <a:pt x="8119182" y="55714"/>
                </a:lnTo>
                <a:lnTo>
                  <a:pt x="8089766" y="26261"/>
                </a:lnTo>
                <a:lnTo>
                  <a:pt x="8052463" y="6940"/>
                </a:lnTo>
                <a:lnTo>
                  <a:pt x="8009508" y="0"/>
                </a:lnTo>
                <a:close/>
              </a:path>
            </a:pathLst>
          </a:custGeom>
          <a:solidFill>
            <a:srgbClr val="006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0880" y="437515"/>
            <a:ext cx="703580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Presentation </a:t>
            </a:r>
            <a:r>
              <a:rPr spc="-10" dirty="0"/>
              <a:t>Layer </a:t>
            </a:r>
            <a:r>
              <a:rPr dirty="0"/>
              <a:t>– Data</a:t>
            </a:r>
            <a:r>
              <a:rPr spc="-260" dirty="0"/>
              <a:t> </a:t>
            </a:r>
            <a:r>
              <a:rPr spc="-10" dirty="0"/>
              <a:t>Representation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25805" y="1380824"/>
            <a:ext cx="7416800" cy="4958080"/>
          </a:xfrm>
          <a:prstGeom prst="rect">
            <a:avLst/>
          </a:prstGeom>
        </p:spPr>
        <p:txBody>
          <a:bodyPr vert="horz" wrap="square" lIns="0" tIns="142875" rIns="0" bIns="0" rtlCol="0">
            <a:spAutoFit/>
          </a:bodyPr>
          <a:lstStyle/>
          <a:p>
            <a:pPr marL="246379" indent="-234315">
              <a:lnSpc>
                <a:spcPct val="100000"/>
              </a:lnSpc>
              <a:spcBef>
                <a:spcPts val="1125"/>
              </a:spcBef>
              <a:buClr>
                <a:srgbClr val="0083B7"/>
              </a:buClr>
              <a:buFont typeface="Wingdings"/>
              <a:buChar char=""/>
              <a:tabLst>
                <a:tab pos="247015" algn="l"/>
              </a:tabLst>
            </a:pPr>
            <a:r>
              <a:rPr sz="2800" spc="-10" dirty="0">
                <a:latin typeface="Carlito"/>
                <a:cs typeface="Carlito"/>
              </a:rPr>
              <a:t>Presentation </a:t>
            </a:r>
            <a:r>
              <a:rPr sz="2800" dirty="0">
                <a:latin typeface="Carlito"/>
                <a:cs typeface="Carlito"/>
              </a:rPr>
              <a:t>Layer is </a:t>
            </a:r>
            <a:r>
              <a:rPr sz="2800" spc="-15" dirty="0">
                <a:latin typeface="Carlito"/>
                <a:cs typeface="Carlito"/>
              </a:rPr>
              <a:t>responsible</a:t>
            </a:r>
            <a:r>
              <a:rPr sz="2800" spc="20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for:</a:t>
            </a:r>
            <a:endParaRPr sz="2800">
              <a:latin typeface="Carlito"/>
              <a:cs typeface="Carlito"/>
            </a:endParaRPr>
          </a:p>
          <a:p>
            <a:pPr marL="470534">
              <a:lnSpc>
                <a:spcPts val="2800"/>
              </a:lnSpc>
              <a:spcBef>
                <a:spcPts val="885"/>
              </a:spcBef>
            </a:pPr>
            <a:r>
              <a:rPr sz="2400" spc="-15" dirty="0">
                <a:solidFill>
                  <a:srgbClr val="0083B7"/>
                </a:solidFill>
                <a:latin typeface="Courier New"/>
                <a:cs typeface="Courier New"/>
              </a:rPr>
              <a:t>o</a:t>
            </a:r>
            <a:r>
              <a:rPr sz="2400" spc="-15" dirty="0">
                <a:latin typeface="Carlito"/>
                <a:cs typeface="Carlito"/>
              </a:rPr>
              <a:t>Data </a:t>
            </a:r>
            <a:r>
              <a:rPr sz="2400" spc="-5" dirty="0">
                <a:latin typeface="Carlito"/>
                <a:cs typeface="Carlito"/>
              </a:rPr>
              <a:t>translation: data </a:t>
            </a:r>
            <a:r>
              <a:rPr sz="2400" spc="10" dirty="0">
                <a:latin typeface="Carlito"/>
                <a:cs typeface="Carlito"/>
              </a:rPr>
              <a:t>must be </a:t>
            </a:r>
            <a:r>
              <a:rPr sz="2400" spc="-10" dirty="0">
                <a:latin typeface="Carlito"/>
                <a:cs typeface="Carlito"/>
              </a:rPr>
              <a:t>readable </a:t>
            </a:r>
            <a:r>
              <a:rPr sz="2400" spc="5" dirty="0">
                <a:latin typeface="Carlito"/>
                <a:cs typeface="Carlito"/>
              </a:rPr>
              <a:t>by</a:t>
            </a:r>
            <a:r>
              <a:rPr sz="2400" spc="6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application</a:t>
            </a:r>
            <a:endParaRPr sz="2400">
              <a:latin typeface="Carlito"/>
              <a:cs typeface="Carlito"/>
            </a:endParaRPr>
          </a:p>
          <a:p>
            <a:pPr marL="592455">
              <a:lnSpc>
                <a:spcPts val="2805"/>
              </a:lnSpc>
            </a:pPr>
            <a:r>
              <a:rPr sz="2400" dirty="0">
                <a:latin typeface="Carlito"/>
                <a:cs typeface="Carlito"/>
              </a:rPr>
              <a:t>layer </a:t>
            </a:r>
            <a:r>
              <a:rPr sz="2400" spc="5" dirty="0">
                <a:latin typeface="Carlito"/>
                <a:cs typeface="Carlito"/>
              </a:rPr>
              <a:t>on both</a:t>
            </a:r>
            <a:r>
              <a:rPr sz="2400" spc="-120" dirty="0">
                <a:latin typeface="Carlito"/>
                <a:cs typeface="Carlito"/>
              </a:rPr>
              <a:t> </a:t>
            </a:r>
            <a:r>
              <a:rPr sz="2400" spc="10" dirty="0">
                <a:latin typeface="Carlito"/>
                <a:cs typeface="Carlito"/>
              </a:rPr>
              <a:t>ends.</a:t>
            </a:r>
            <a:endParaRPr sz="2400">
              <a:latin typeface="Carlito"/>
              <a:cs typeface="Carlito"/>
            </a:endParaRPr>
          </a:p>
          <a:p>
            <a:pPr marL="470534" marR="1929764">
              <a:lnSpc>
                <a:spcPct val="129299"/>
              </a:lnSpc>
              <a:spcBef>
                <a:spcPts val="40"/>
              </a:spcBef>
            </a:pPr>
            <a:r>
              <a:rPr sz="2400" spc="-15" dirty="0">
                <a:solidFill>
                  <a:srgbClr val="0083B7"/>
                </a:solidFill>
                <a:latin typeface="Courier New"/>
                <a:cs typeface="Courier New"/>
              </a:rPr>
              <a:t>o</a:t>
            </a:r>
            <a:r>
              <a:rPr sz="2400" spc="-15" dirty="0">
                <a:latin typeface="Carlito"/>
                <a:cs typeface="Carlito"/>
              </a:rPr>
              <a:t>Data </a:t>
            </a:r>
            <a:r>
              <a:rPr sz="2400" spc="-5" dirty="0">
                <a:latin typeface="Carlito"/>
                <a:cs typeface="Carlito"/>
              </a:rPr>
              <a:t>formatting: </a:t>
            </a:r>
            <a:r>
              <a:rPr sz="2400" dirty="0">
                <a:latin typeface="Carlito"/>
                <a:cs typeface="Carlito"/>
              </a:rPr>
              <a:t>files </a:t>
            </a:r>
            <a:r>
              <a:rPr sz="2400" spc="5" dirty="0">
                <a:latin typeface="Carlito"/>
                <a:cs typeface="Carlito"/>
              </a:rPr>
              <a:t>extensions.  </a:t>
            </a:r>
            <a:r>
              <a:rPr sz="2400" spc="-15" dirty="0">
                <a:solidFill>
                  <a:srgbClr val="0083B7"/>
                </a:solidFill>
                <a:latin typeface="Courier New"/>
                <a:cs typeface="Courier New"/>
              </a:rPr>
              <a:t>o</a:t>
            </a:r>
            <a:r>
              <a:rPr sz="2400" spc="-15" dirty="0">
                <a:latin typeface="Carlito"/>
                <a:cs typeface="Carlito"/>
              </a:rPr>
              <a:t>Data </a:t>
            </a:r>
            <a:r>
              <a:rPr sz="2400" spc="5" dirty="0">
                <a:latin typeface="Carlito"/>
                <a:cs typeface="Carlito"/>
              </a:rPr>
              <a:t>compression </a:t>
            </a:r>
            <a:r>
              <a:rPr sz="2400" spc="-5" dirty="0">
                <a:latin typeface="Carlito"/>
                <a:cs typeface="Carlito"/>
              </a:rPr>
              <a:t>and </a:t>
            </a:r>
            <a:r>
              <a:rPr sz="2400" spc="5" dirty="0">
                <a:latin typeface="Carlito"/>
                <a:cs typeface="Carlito"/>
              </a:rPr>
              <a:t>decompression.  </a:t>
            </a:r>
            <a:r>
              <a:rPr sz="2400" spc="-15" dirty="0">
                <a:solidFill>
                  <a:srgbClr val="0083B7"/>
                </a:solidFill>
                <a:latin typeface="Courier New"/>
                <a:cs typeface="Courier New"/>
              </a:rPr>
              <a:t>o</a:t>
            </a:r>
            <a:r>
              <a:rPr sz="2400" spc="-15" dirty="0">
                <a:latin typeface="Carlito"/>
                <a:cs typeface="Carlito"/>
              </a:rPr>
              <a:t>Data </a:t>
            </a:r>
            <a:r>
              <a:rPr sz="2400" spc="10" dirty="0">
                <a:latin typeface="Carlito"/>
                <a:cs typeface="Carlito"/>
              </a:rPr>
              <a:t>encoding </a:t>
            </a:r>
            <a:r>
              <a:rPr sz="2400" spc="-5" dirty="0">
                <a:latin typeface="Carlito"/>
                <a:cs typeface="Carlito"/>
              </a:rPr>
              <a:t>and</a:t>
            </a:r>
            <a:r>
              <a:rPr sz="2400" spc="-70" dirty="0">
                <a:latin typeface="Carlito"/>
                <a:cs typeface="Carlito"/>
              </a:rPr>
              <a:t> </a:t>
            </a:r>
            <a:r>
              <a:rPr sz="2400" spc="10" dirty="0">
                <a:latin typeface="Carlito"/>
                <a:cs typeface="Carlito"/>
              </a:rPr>
              <a:t>decoding.</a:t>
            </a:r>
            <a:endParaRPr sz="2400">
              <a:latin typeface="Carlito"/>
              <a:cs typeface="Carlito"/>
            </a:endParaRPr>
          </a:p>
          <a:p>
            <a:pPr marL="470534">
              <a:lnSpc>
                <a:spcPct val="100000"/>
              </a:lnSpc>
              <a:spcBef>
                <a:spcPts val="890"/>
              </a:spcBef>
            </a:pPr>
            <a:r>
              <a:rPr sz="2400" spc="-15" dirty="0">
                <a:solidFill>
                  <a:srgbClr val="0083B7"/>
                </a:solidFill>
                <a:latin typeface="Courier New"/>
                <a:cs typeface="Courier New"/>
              </a:rPr>
              <a:t>o</a:t>
            </a:r>
            <a:r>
              <a:rPr sz="2400" spc="-15" dirty="0">
                <a:latin typeface="Carlito"/>
                <a:cs typeface="Carlito"/>
              </a:rPr>
              <a:t>Data </a:t>
            </a:r>
            <a:r>
              <a:rPr sz="2400" spc="5" dirty="0">
                <a:latin typeface="Carlito"/>
                <a:cs typeface="Carlito"/>
              </a:rPr>
              <a:t>encryption </a:t>
            </a:r>
            <a:r>
              <a:rPr sz="2400" spc="-5" dirty="0">
                <a:latin typeface="Carlito"/>
                <a:cs typeface="Carlito"/>
              </a:rPr>
              <a:t>and</a:t>
            </a:r>
            <a:r>
              <a:rPr sz="2400" spc="-35" dirty="0">
                <a:latin typeface="Carlito"/>
                <a:cs typeface="Carlito"/>
              </a:rPr>
              <a:t> </a:t>
            </a:r>
            <a:r>
              <a:rPr sz="2400" spc="5" dirty="0">
                <a:latin typeface="Carlito"/>
                <a:cs typeface="Carlito"/>
              </a:rPr>
              <a:t>decryption</a:t>
            </a:r>
            <a:endParaRPr sz="2400">
              <a:latin typeface="Carlito"/>
              <a:cs typeface="Carlito"/>
            </a:endParaRPr>
          </a:p>
          <a:p>
            <a:pPr marL="246379" marR="106045" indent="-234315">
              <a:lnSpc>
                <a:spcPts val="3200"/>
              </a:lnSpc>
              <a:spcBef>
                <a:spcPts val="1764"/>
              </a:spcBef>
              <a:buClr>
                <a:srgbClr val="0083B7"/>
              </a:buClr>
              <a:buFont typeface="Wingdings"/>
              <a:buChar char=""/>
              <a:tabLst>
                <a:tab pos="247015" algn="l"/>
              </a:tabLst>
            </a:pPr>
            <a:r>
              <a:rPr sz="2800" spc="-10" dirty="0">
                <a:latin typeface="Carlito"/>
                <a:cs typeface="Carlito"/>
              </a:rPr>
              <a:t>Common Protocols: JPEG, </a:t>
            </a:r>
            <a:r>
              <a:rPr sz="2800" spc="10" dirty="0">
                <a:latin typeface="Carlito"/>
                <a:cs typeface="Carlito"/>
              </a:rPr>
              <a:t>MIDI, </a:t>
            </a:r>
            <a:r>
              <a:rPr sz="2800" dirty="0">
                <a:latin typeface="Carlito"/>
                <a:cs typeface="Carlito"/>
              </a:rPr>
              <a:t>MPEG, </a:t>
            </a:r>
            <a:r>
              <a:rPr sz="2800" spc="5" dirty="0">
                <a:latin typeface="Carlito"/>
                <a:cs typeface="Carlito"/>
              </a:rPr>
              <a:t>PICT, </a:t>
            </a:r>
            <a:r>
              <a:rPr sz="2800" spc="-5" dirty="0">
                <a:latin typeface="Carlito"/>
                <a:cs typeface="Carlito"/>
              </a:rPr>
              <a:t>any  </a:t>
            </a:r>
            <a:r>
              <a:rPr sz="2800" dirty="0">
                <a:latin typeface="Carlito"/>
                <a:cs typeface="Carlito"/>
              </a:rPr>
              <a:t>file</a:t>
            </a:r>
            <a:r>
              <a:rPr sz="2800" spc="-40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extension.</a:t>
            </a:r>
            <a:endParaRPr sz="2800">
              <a:latin typeface="Carlito"/>
              <a:cs typeface="Carlito"/>
            </a:endParaRPr>
          </a:p>
          <a:p>
            <a:pPr marL="246379" indent="-234315">
              <a:lnSpc>
                <a:spcPct val="100000"/>
              </a:lnSpc>
              <a:spcBef>
                <a:spcPts val="1450"/>
              </a:spcBef>
              <a:buClr>
                <a:srgbClr val="0083B7"/>
              </a:buClr>
              <a:buFont typeface="Wingdings"/>
              <a:buChar char=""/>
              <a:tabLst>
                <a:tab pos="247015" algn="l"/>
              </a:tabLst>
            </a:pPr>
            <a:r>
              <a:rPr sz="2800" spc="10" dirty="0">
                <a:latin typeface="Carlito"/>
                <a:cs typeface="Carlito"/>
              </a:rPr>
              <a:t>PDU </a:t>
            </a:r>
            <a:r>
              <a:rPr sz="2800" dirty="0">
                <a:latin typeface="Carlito"/>
                <a:cs typeface="Carlito"/>
              </a:rPr>
              <a:t>is </a:t>
            </a:r>
            <a:r>
              <a:rPr sz="2800" spc="-5" dirty="0">
                <a:latin typeface="Carlito"/>
                <a:cs typeface="Carlito"/>
              </a:rPr>
              <a:t>Formatted</a:t>
            </a:r>
            <a:r>
              <a:rPr sz="2800" spc="-55" dirty="0">
                <a:latin typeface="Carlito"/>
                <a:cs typeface="Carlito"/>
              </a:rPr>
              <a:t> </a:t>
            </a:r>
            <a:r>
              <a:rPr sz="2800" dirty="0">
                <a:latin typeface="Carlito"/>
                <a:cs typeface="Carlito"/>
              </a:rPr>
              <a:t>DATA</a:t>
            </a:r>
            <a:endParaRPr sz="2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89647" y="4569523"/>
            <a:ext cx="5138420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600" b="1" spc="-10" dirty="0">
                <a:solidFill>
                  <a:srgbClr val="FFFFFF"/>
                </a:solidFill>
                <a:latin typeface="Carlito"/>
                <a:cs typeface="Carlito"/>
              </a:rPr>
              <a:t>Application</a:t>
            </a:r>
            <a:r>
              <a:rPr sz="5600" b="1" spc="-8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5600" b="1" spc="-25" dirty="0">
                <a:solidFill>
                  <a:srgbClr val="FFFFFF"/>
                </a:solidFill>
                <a:latin typeface="Carlito"/>
                <a:cs typeface="Carlito"/>
              </a:rPr>
              <a:t>Layer</a:t>
            </a:r>
            <a:endParaRPr sz="56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720975" y="2894202"/>
            <a:ext cx="3775075" cy="1525270"/>
            <a:chOff x="2720975" y="2894202"/>
            <a:chExt cx="3775075" cy="1525270"/>
          </a:xfrm>
        </p:grpSpPr>
        <p:sp>
          <p:nvSpPr>
            <p:cNvPr id="4" name="object 4"/>
            <p:cNvSpPr/>
            <p:nvPr/>
          </p:nvSpPr>
          <p:spPr>
            <a:xfrm>
              <a:off x="2733675" y="2906902"/>
              <a:ext cx="3749675" cy="1499870"/>
            </a:xfrm>
            <a:custGeom>
              <a:avLst/>
              <a:gdLst/>
              <a:ahLst/>
              <a:cxnLst/>
              <a:rect l="l" t="t" r="r" b="b"/>
              <a:pathLst>
                <a:path w="3749675" h="1499870">
                  <a:moveTo>
                    <a:pt x="2999740" y="0"/>
                  </a:moveTo>
                  <a:lnTo>
                    <a:pt x="0" y="0"/>
                  </a:lnTo>
                  <a:lnTo>
                    <a:pt x="749935" y="749935"/>
                  </a:lnTo>
                  <a:lnTo>
                    <a:pt x="0" y="1499870"/>
                  </a:lnTo>
                  <a:lnTo>
                    <a:pt x="2999740" y="1499870"/>
                  </a:lnTo>
                  <a:lnTo>
                    <a:pt x="3749675" y="749935"/>
                  </a:lnTo>
                  <a:lnTo>
                    <a:pt x="2999740" y="0"/>
                  </a:lnTo>
                  <a:close/>
                </a:path>
              </a:pathLst>
            </a:custGeom>
            <a:solidFill>
              <a:srgbClr val="B11A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733675" y="2906902"/>
              <a:ext cx="3749675" cy="1499870"/>
            </a:xfrm>
            <a:custGeom>
              <a:avLst/>
              <a:gdLst/>
              <a:ahLst/>
              <a:cxnLst/>
              <a:rect l="l" t="t" r="r" b="b"/>
              <a:pathLst>
                <a:path w="3749675" h="1499870">
                  <a:moveTo>
                    <a:pt x="0" y="0"/>
                  </a:moveTo>
                  <a:lnTo>
                    <a:pt x="2999740" y="0"/>
                  </a:lnTo>
                  <a:lnTo>
                    <a:pt x="3749675" y="749935"/>
                  </a:lnTo>
                  <a:lnTo>
                    <a:pt x="2999740" y="1499870"/>
                  </a:lnTo>
                  <a:lnTo>
                    <a:pt x="0" y="1499870"/>
                  </a:lnTo>
                  <a:lnTo>
                    <a:pt x="749935" y="749935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75895">
              <a:lnSpc>
                <a:spcPct val="100000"/>
              </a:lnSpc>
              <a:spcBef>
                <a:spcPts val="125"/>
              </a:spcBef>
            </a:pPr>
            <a:r>
              <a:rPr spc="-25" dirty="0"/>
              <a:t>Layer</a:t>
            </a:r>
            <a:r>
              <a:rPr spc="-105" dirty="0"/>
              <a:t> </a:t>
            </a:r>
            <a:r>
              <a:rPr spc="10" dirty="0"/>
              <a:t>7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316102"/>
            <a:ext cx="8145780" cy="815975"/>
          </a:xfrm>
          <a:custGeom>
            <a:avLst/>
            <a:gdLst/>
            <a:ahLst/>
            <a:cxnLst/>
            <a:rect l="l" t="t" r="r" b="b"/>
            <a:pathLst>
              <a:path w="8145780" h="815975">
                <a:moveTo>
                  <a:pt x="8009508" y="0"/>
                </a:moveTo>
                <a:lnTo>
                  <a:pt x="135915" y="0"/>
                </a:lnTo>
                <a:lnTo>
                  <a:pt x="92958" y="6940"/>
                </a:lnTo>
                <a:lnTo>
                  <a:pt x="55648" y="26261"/>
                </a:lnTo>
                <a:lnTo>
                  <a:pt x="26225" y="55714"/>
                </a:lnTo>
                <a:lnTo>
                  <a:pt x="6929" y="93049"/>
                </a:lnTo>
                <a:lnTo>
                  <a:pt x="0" y="136017"/>
                </a:lnTo>
                <a:lnTo>
                  <a:pt x="0" y="679576"/>
                </a:lnTo>
                <a:lnTo>
                  <a:pt x="6929" y="722544"/>
                </a:lnTo>
                <a:lnTo>
                  <a:pt x="26225" y="759879"/>
                </a:lnTo>
                <a:lnTo>
                  <a:pt x="55648" y="789332"/>
                </a:lnTo>
                <a:lnTo>
                  <a:pt x="92958" y="808653"/>
                </a:lnTo>
                <a:lnTo>
                  <a:pt x="135915" y="815594"/>
                </a:lnTo>
                <a:lnTo>
                  <a:pt x="8009508" y="815594"/>
                </a:lnTo>
                <a:lnTo>
                  <a:pt x="8052463" y="808653"/>
                </a:lnTo>
                <a:lnTo>
                  <a:pt x="8089766" y="789332"/>
                </a:lnTo>
                <a:lnTo>
                  <a:pt x="8119182" y="759879"/>
                </a:lnTo>
                <a:lnTo>
                  <a:pt x="8138471" y="722544"/>
                </a:lnTo>
                <a:lnTo>
                  <a:pt x="8145399" y="679576"/>
                </a:lnTo>
                <a:lnTo>
                  <a:pt x="8145399" y="136017"/>
                </a:lnTo>
                <a:lnTo>
                  <a:pt x="8138471" y="93049"/>
                </a:lnTo>
                <a:lnTo>
                  <a:pt x="8119182" y="55714"/>
                </a:lnTo>
                <a:lnTo>
                  <a:pt x="8089766" y="26261"/>
                </a:lnTo>
                <a:lnTo>
                  <a:pt x="8052463" y="6940"/>
                </a:lnTo>
                <a:lnTo>
                  <a:pt x="8009508" y="0"/>
                </a:lnTo>
                <a:close/>
              </a:path>
            </a:pathLst>
          </a:custGeom>
          <a:solidFill>
            <a:srgbClr val="006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0880" y="524192"/>
            <a:ext cx="7581265" cy="3676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250" spc="-10" dirty="0"/>
              <a:t>Applications</a:t>
            </a:r>
            <a:r>
              <a:rPr sz="2250" spc="-185" dirty="0"/>
              <a:t> </a:t>
            </a:r>
            <a:r>
              <a:rPr sz="2250" spc="-5" dirty="0"/>
              <a:t>–</a:t>
            </a:r>
            <a:r>
              <a:rPr sz="2250" spc="-100" dirty="0"/>
              <a:t> </a:t>
            </a:r>
            <a:r>
              <a:rPr sz="2250" spc="-5" dirty="0"/>
              <a:t>The</a:t>
            </a:r>
            <a:r>
              <a:rPr sz="2250" spc="-35" dirty="0"/>
              <a:t> </a:t>
            </a:r>
            <a:r>
              <a:rPr sz="2250" spc="-5" dirty="0"/>
              <a:t>Interface</a:t>
            </a:r>
            <a:r>
              <a:rPr sz="2250" spc="-175" dirty="0"/>
              <a:t> </a:t>
            </a:r>
            <a:r>
              <a:rPr sz="2250" spc="-5" dirty="0"/>
              <a:t>Between</a:t>
            </a:r>
            <a:r>
              <a:rPr sz="2250" spc="-110" dirty="0"/>
              <a:t> </a:t>
            </a:r>
            <a:r>
              <a:rPr sz="2250" spc="-15" dirty="0"/>
              <a:t>Human</a:t>
            </a:r>
            <a:r>
              <a:rPr sz="2250" spc="-80" dirty="0"/>
              <a:t> </a:t>
            </a:r>
            <a:r>
              <a:rPr sz="2250" spc="-5" dirty="0"/>
              <a:t>and</a:t>
            </a:r>
            <a:r>
              <a:rPr sz="2250" spc="-200" dirty="0"/>
              <a:t> </a:t>
            </a:r>
            <a:r>
              <a:rPr sz="2250" spc="5" dirty="0"/>
              <a:t>Data</a:t>
            </a:r>
            <a:r>
              <a:rPr sz="2250" spc="-95" dirty="0"/>
              <a:t> </a:t>
            </a:r>
            <a:r>
              <a:rPr sz="2250" spc="-25" dirty="0"/>
              <a:t>Networks</a:t>
            </a:r>
            <a:endParaRPr sz="2250"/>
          </a:p>
        </p:txBody>
      </p:sp>
      <p:sp>
        <p:nvSpPr>
          <p:cNvPr id="4" name="object 4"/>
          <p:cNvSpPr/>
          <p:nvPr/>
        </p:nvSpPr>
        <p:spPr>
          <a:xfrm>
            <a:off x="921177" y="1371587"/>
            <a:ext cx="7395405" cy="49890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316102"/>
            <a:ext cx="8145780" cy="815975"/>
          </a:xfrm>
          <a:custGeom>
            <a:avLst/>
            <a:gdLst/>
            <a:ahLst/>
            <a:cxnLst/>
            <a:rect l="l" t="t" r="r" b="b"/>
            <a:pathLst>
              <a:path w="8145780" h="815975">
                <a:moveTo>
                  <a:pt x="8009508" y="0"/>
                </a:moveTo>
                <a:lnTo>
                  <a:pt x="135915" y="0"/>
                </a:lnTo>
                <a:lnTo>
                  <a:pt x="92958" y="6940"/>
                </a:lnTo>
                <a:lnTo>
                  <a:pt x="55648" y="26261"/>
                </a:lnTo>
                <a:lnTo>
                  <a:pt x="26225" y="55714"/>
                </a:lnTo>
                <a:lnTo>
                  <a:pt x="6929" y="93049"/>
                </a:lnTo>
                <a:lnTo>
                  <a:pt x="0" y="136017"/>
                </a:lnTo>
                <a:lnTo>
                  <a:pt x="0" y="679576"/>
                </a:lnTo>
                <a:lnTo>
                  <a:pt x="6929" y="722544"/>
                </a:lnTo>
                <a:lnTo>
                  <a:pt x="26225" y="759879"/>
                </a:lnTo>
                <a:lnTo>
                  <a:pt x="55648" y="789332"/>
                </a:lnTo>
                <a:lnTo>
                  <a:pt x="92958" y="808653"/>
                </a:lnTo>
                <a:lnTo>
                  <a:pt x="135915" y="815594"/>
                </a:lnTo>
                <a:lnTo>
                  <a:pt x="8009508" y="815594"/>
                </a:lnTo>
                <a:lnTo>
                  <a:pt x="8052463" y="808653"/>
                </a:lnTo>
                <a:lnTo>
                  <a:pt x="8089766" y="789332"/>
                </a:lnTo>
                <a:lnTo>
                  <a:pt x="8119182" y="759879"/>
                </a:lnTo>
                <a:lnTo>
                  <a:pt x="8138471" y="722544"/>
                </a:lnTo>
                <a:lnTo>
                  <a:pt x="8145399" y="679576"/>
                </a:lnTo>
                <a:lnTo>
                  <a:pt x="8145399" y="136017"/>
                </a:lnTo>
                <a:lnTo>
                  <a:pt x="8138471" y="93049"/>
                </a:lnTo>
                <a:lnTo>
                  <a:pt x="8119182" y="55714"/>
                </a:lnTo>
                <a:lnTo>
                  <a:pt x="8089766" y="26261"/>
                </a:lnTo>
                <a:lnTo>
                  <a:pt x="8052463" y="6940"/>
                </a:lnTo>
                <a:lnTo>
                  <a:pt x="8009508" y="0"/>
                </a:lnTo>
                <a:close/>
              </a:path>
            </a:pathLst>
          </a:custGeom>
          <a:solidFill>
            <a:srgbClr val="006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0880" y="524192"/>
            <a:ext cx="7581265" cy="3676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250" spc="-10" dirty="0"/>
              <a:t>Applications</a:t>
            </a:r>
            <a:r>
              <a:rPr sz="2250" spc="-185" dirty="0"/>
              <a:t> </a:t>
            </a:r>
            <a:r>
              <a:rPr sz="2250" spc="-5" dirty="0"/>
              <a:t>–</a:t>
            </a:r>
            <a:r>
              <a:rPr sz="2250" spc="-100" dirty="0"/>
              <a:t> </a:t>
            </a:r>
            <a:r>
              <a:rPr sz="2250" spc="-5" dirty="0"/>
              <a:t>The</a:t>
            </a:r>
            <a:r>
              <a:rPr sz="2250" spc="-35" dirty="0"/>
              <a:t> </a:t>
            </a:r>
            <a:r>
              <a:rPr sz="2250" spc="-5" dirty="0"/>
              <a:t>Interface</a:t>
            </a:r>
            <a:r>
              <a:rPr sz="2250" spc="-175" dirty="0"/>
              <a:t> </a:t>
            </a:r>
            <a:r>
              <a:rPr sz="2250" spc="-5" dirty="0"/>
              <a:t>Between</a:t>
            </a:r>
            <a:r>
              <a:rPr sz="2250" spc="-110" dirty="0"/>
              <a:t> </a:t>
            </a:r>
            <a:r>
              <a:rPr sz="2250" spc="-15" dirty="0"/>
              <a:t>Human</a:t>
            </a:r>
            <a:r>
              <a:rPr sz="2250" spc="-80" dirty="0"/>
              <a:t> </a:t>
            </a:r>
            <a:r>
              <a:rPr sz="2250" spc="-5" dirty="0"/>
              <a:t>and</a:t>
            </a:r>
            <a:r>
              <a:rPr sz="2250" spc="-200" dirty="0"/>
              <a:t> </a:t>
            </a:r>
            <a:r>
              <a:rPr sz="2250" spc="5" dirty="0"/>
              <a:t>Data</a:t>
            </a:r>
            <a:r>
              <a:rPr sz="2250" spc="-95" dirty="0"/>
              <a:t> </a:t>
            </a:r>
            <a:r>
              <a:rPr sz="2250" spc="-25" dirty="0"/>
              <a:t>Networks</a:t>
            </a:r>
            <a:endParaRPr sz="2250"/>
          </a:p>
        </p:txBody>
      </p:sp>
      <p:sp>
        <p:nvSpPr>
          <p:cNvPr id="4" name="object 4"/>
          <p:cNvSpPr/>
          <p:nvPr/>
        </p:nvSpPr>
        <p:spPr>
          <a:xfrm>
            <a:off x="422085" y="1815152"/>
            <a:ext cx="8368078" cy="39824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316102"/>
            <a:ext cx="8145780" cy="815975"/>
          </a:xfrm>
          <a:custGeom>
            <a:avLst/>
            <a:gdLst/>
            <a:ahLst/>
            <a:cxnLst/>
            <a:rect l="l" t="t" r="r" b="b"/>
            <a:pathLst>
              <a:path w="8145780" h="815975">
                <a:moveTo>
                  <a:pt x="8009508" y="0"/>
                </a:moveTo>
                <a:lnTo>
                  <a:pt x="135915" y="0"/>
                </a:lnTo>
                <a:lnTo>
                  <a:pt x="92958" y="6940"/>
                </a:lnTo>
                <a:lnTo>
                  <a:pt x="55648" y="26261"/>
                </a:lnTo>
                <a:lnTo>
                  <a:pt x="26225" y="55714"/>
                </a:lnTo>
                <a:lnTo>
                  <a:pt x="6929" y="93049"/>
                </a:lnTo>
                <a:lnTo>
                  <a:pt x="0" y="136017"/>
                </a:lnTo>
                <a:lnTo>
                  <a:pt x="0" y="679576"/>
                </a:lnTo>
                <a:lnTo>
                  <a:pt x="6929" y="722544"/>
                </a:lnTo>
                <a:lnTo>
                  <a:pt x="26225" y="759879"/>
                </a:lnTo>
                <a:lnTo>
                  <a:pt x="55648" y="789332"/>
                </a:lnTo>
                <a:lnTo>
                  <a:pt x="92958" y="808653"/>
                </a:lnTo>
                <a:lnTo>
                  <a:pt x="135915" y="815594"/>
                </a:lnTo>
                <a:lnTo>
                  <a:pt x="8009508" y="815594"/>
                </a:lnTo>
                <a:lnTo>
                  <a:pt x="8052463" y="808653"/>
                </a:lnTo>
                <a:lnTo>
                  <a:pt x="8089766" y="789332"/>
                </a:lnTo>
                <a:lnTo>
                  <a:pt x="8119182" y="759879"/>
                </a:lnTo>
                <a:lnTo>
                  <a:pt x="8138471" y="722544"/>
                </a:lnTo>
                <a:lnTo>
                  <a:pt x="8145399" y="679576"/>
                </a:lnTo>
                <a:lnTo>
                  <a:pt x="8145399" y="136017"/>
                </a:lnTo>
                <a:lnTo>
                  <a:pt x="8138471" y="93049"/>
                </a:lnTo>
                <a:lnTo>
                  <a:pt x="8119182" y="55714"/>
                </a:lnTo>
                <a:lnTo>
                  <a:pt x="8089766" y="26261"/>
                </a:lnTo>
                <a:lnTo>
                  <a:pt x="8052463" y="6940"/>
                </a:lnTo>
                <a:lnTo>
                  <a:pt x="8009508" y="0"/>
                </a:lnTo>
                <a:close/>
              </a:path>
            </a:pathLst>
          </a:custGeom>
          <a:solidFill>
            <a:srgbClr val="006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90880" y="524192"/>
            <a:ext cx="7574915" cy="3676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250" b="1" spc="-10" dirty="0">
                <a:solidFill>
                  <a:srgbClr val="FFFFFF"/>
                </a:solidFill>
                <a:latin typeface="Carlito"/>
                <a:cs typeface="Carlito"/>
              </a:rPr>
              <a:t>Applications</a:t>
            </a:r>
            <a:r>
              <a:rPr sz="2250" b="1" spc="-18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250" b="1" spc="-5" dirty="0">
                <a:solidFill>
                  <a:srgbClr val="FFFFFF"/>
                </a:solidFill>
                <a:latin typeface="Carlito"/>
                <a:cs typeface="Carlito"/>
              </a:rPr>
              <a:t>–</a:t>
            </a:r>
            <a:r>
              <a:rPr sz="2250" b="1" spc="-10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250" b="1" spc="-5" dirty="0">
                <a:solidFill>
                  <a:srgbClr val="FFFFFF"/>
                </a:solidFill>
                <a:latin typeface="Carlito"/>
                <a:cs typeface="Carlito"/>
              </a:rPr>
              <a:t>The</a:t>
            </a:r>
            <a:r>
              <a:rPr sz="2250" b="1" spc="-3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250" b="1" spc="-5" dirty="0">
                <a:solidFill>
                  <a:srgbClr val="FFFFFF"/>
                </a:solidFill>
                <a:latin typeface="Carlito"/>
                <a:cs typeface="Carlito"/>
              </a:rPr>
              <a:t>Interface</a:t>
            </a:r>
            <a:r>
              <a:rPr sz="2250" b="1" spc="-19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250" b="1" spc="-5" dirty="0">
                <a:solidFill>
                  <a:srgbClr val="FFFFFF"/>
                </a:solidFill>
                <a:latin typeface="Carlito"/>
                <a:cs typeface="Carlito"/>
              </a:rPr>
              <a:t>Between</a:t>
            </a:r>
            <a:r>
              <a:rPr sz="2250" b="1" spc="-11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250" b="1" spc="-15" dirty="0">
                <a:solidFill>
                  <a:srgbClr val="FFFFFF"/>
                </a:solidFill>
                <a:latin typeface="Carlito"/>
                <a:cs typeface="Carlito"/>
              </a:rPr>
              <a:t>Human</a:t>
            </a:r>
            <a:r>
              <a:rPr sz="2250" b="1" spc="-11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250" b="1" spc="-5" dirty="0">
                <a:solidFill>
                  <a:srgbClr val="FFFFFF"/>
                </a:solidFill>
                <a:latin typeface="Carlito"/>
                <a:cs typeface="Carlito"/>
              </a:rPr>
              <a:t>and</a:t>
            </a:r>
            <a:r>
              <a:rPr sz="2250" b="1" spc="-20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250" b="1" spc="5" dirty="0">
                <a:solidFill>
                  <a:srgbClr val="FFFFFF"/>
                </a:solidFill>
                <a:latin typeface="Carlito"/>
                <a:cs typeface="Carlito"/>
              </a:rPr>
              <a:t>Data</a:t>
            </a:r>
            <a:r>
              <a:rPr sz="2250" b="1" spc="-9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250" b="1" spc="-25" dirty="0">
                <a:solidFill>
                  <a:srgbClr val="FFFFFF"/>
                </a:solidFill>
                <a:latin typeface="Carlito"/>
                <a:cs typeface="Carlito"/>
              </a:rPr>
              <a:t>Networks</a:t>
            </a:r>
            <a:endParaRPr sz="225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5805" y="1369202"/>
            <a:ext cx="7632065" cy="1892935"/>
          </a:xfrm>
          <a:prstGeom prst="rect">
            <a:avLst/>
          </a:prstGeom>
        </p:spPr>
        <p:txBody>
          <a:bodyPr vert="horz" wrap="square" lIns="0" tIns="142875" rIns="0" bIns="0" rtlCol="0">
            <a:spAutoFit/>
          </a:bodyPr>
          <a:lstStyle/>
          <a:p>
            <a:pPr marL="246379" indent="-234315">
              <a:lnSpc>
                <a:spcPct val="100000"/>
              </a:lnSpc>
              <a:spcBef>
                <a:spcPts val="1125"/>
              </a:spcBef>
              <a:buClr>
                <a:srgbClr val="0083B7"/>
              </a:buClr>
              <a:buFont typeface="Wingdings"/>
              <a:buChar char=""/>
              <a:tabLst>
                <a:tab pos="247015" algn="l"/>
              </a:tabLst>
            </a:pPr>
            <a:r>
              <a:rPr sz="2650" spc="-5" dirty="0">
                <a:latin typeface="Carlito"/>
                <a:cs typeface="Carlito"/>
              </a:rPr>
              <a:t>Application</a:t>
            </a:r>
            <a:r>
              <a:rPr sz="2650" spc="-229" dirty="0">
                <a:latin typeface="Carlito"/>
                <a:cs typeface="Carlito"/>
              </a:rPr>
              <a:t> </a:t>
            </a:r>
            <a:r>
              <a:rPr sz="2650" dirty="0">
                <a:latin typeface="Carlito"/>
                <a:cs typeface="Carlito"/>
              </a:rPr>
              <a:t>Layer:</a:t>
            </a:r>
            <a:endParaRPr sz="2650">
              <a:latin typeface="Carlito"/>
              <a:cs typeface="Carlito"/>
            </a:endParaRPr>
          </a:p>
          <a:p>
            <a:pPr marL="815975" lvl="1" indent="-346075">
              <a:lnSpc>
                <a:spcPct val="100000"/>
              </a:lnSpc>
              <a:spcBef>
                <a:spcPts val="775"/>
              </a:spcBef>
              <a:buClr>
                <a:srgbClr val="0083B7"/>
              </a:buClr>
              <a:buFont typeface="Courier New"/>
              <a:buChar char="o"/>
              <a:tabLst>
                <a:tab pos="816610" algn="l"/>
              </a:tabLst>
            </a:pPr>
            <a:r>
              <a:rPr sz="1900" spc="5" dirty="0">
                <a:latin typeface="Carlito"/>
                <a:cs typeface="Carlito"/>
              </a:rPr>
              <a:t>It</a:t>
            </a:r>
            <a:r>
              <a:rPr sz="1900" spc="-40" dirty="0">
                <a:latin typeface="Carlito"/>
                <a:cs typeface="Carlito"/>
              </a:rPr>
              <a:t> </a:t>
            </a:r>
            <a:r>
              <a:rPr sz="1900" spc="20" dirty="0">
                <a:latin typeface="Carlito"/>
                <a:cs typeface="Carlito"/>
              </a:rPr>
              <a:t>is</a:t>
            </a:r>
            <a:r>
              <a:rPr sz="1900" spc="-60" dirty="0">
                <a:latin typeface="Carlito"/>
                <a:cs typeface="Carlito"/>
              </a:rPr>
              <a:t> </a:t>
            </a:r>
            <a:r>
              <a:rPr sz="1900" spc="15" dirty="0">
                <a:latin typeface="Carlito"/>
                <a:cs typeface="Carlito"/>
              </a:rPr>
              <a:t>the</a:t>
            </a:r>
            <a:r>
              <a:rPr sz="1900" spc="-25" dirty="0">
                <a:latin typeface="Carlito"/>
                <a:cs typeface="Carlito"/>
              </a:rPr>
              <a:t> </a:t>
            </a:r>
            <a:r>
              <a:rPr sz="1900" spc="10" dirty="0">
                <a:latin typeface="Carlito"/>
                <a:cs typeface="Carlito"/>
              </a:rPr>
              <a:t>interface</a:t>
            </a:r>
            <a:r>
              <a:rPr sz="1900" spc="-105" dirty="0">
                <a:latin typeface="Carlito"/>
                <a:cs typeface="Carlito"/>
              </a:rPr>
              <a:t> </a:t>
            </a:r>
            <a:r>
              <a:rPr sz="1900" spc="10" dirty="0">
                <a:latin typeface="Carlito"/>
                <a:cs typeface="Carlito"/>
              </a:rPr>
              <a:t>between</a:t>
            </a:r>
            <a:r>
              <a:rPr sz="1900" spc="-85" dirty="0">
                <a:latin typeface="Carlito"/>
                <a:cs typeface="Carlito"/>
              </a:rPr>
              <a:t> </a:t>
            </a:r>
            <a:r>
              <a:rPr sz="1900" spc="15" dirty="0">
                <a:latin typeface="Carlito"/>
                <a:cs typeface="Carlito"/>
              </a:rPr>
              <a:t>the</a:t>
            </a:r>
            <a:r>
              <a:rPr sz="1900" spc="-100" dirty="0">
                <a:latin typeface="Carlito"/>
                <a:cs typeface="Carlito"/>
              </a:rPr>
              <a:t> </a:t>
            </a:r>
            <a:r>
              <a:rPr sz="1900" spc="5" dirty="0">
                <a:latin typeface="Carlito"/>
                <a:cs typeface="Carlito"/>
              </a:rPr>
              <a:t>user</a:t>
            </a:r>
            <a:r>
              <a:rPr sz="1900" spc="25" dirty="0">
                <a:latin typeface="Carlito"/>
                <a:cs typeface="Carlito"/>
              </a:rPr>
              <a:t> </a:t>
            </a:r>
            <a:r>
              <a:rPr sz="1900" spc="30" dirty="0">
                <a:latin typeface="Carlito"/>
                <a:cs typeface="Carlito"/>
              </a:rPr>
              <a:t>and</a:t>
            </a:r>
            <a:r>
              <a:rPr sz="1900" spc="-160" dirty="0">
                <a:latin typeface="Carlito"/>
                <a:cs typeface="Carlito"/>
              </a:rPr>
              <a:t> </a:t>
            </a:r>
            <a:r>
              <a:rPr sz="1900" spc="15" dirty="0">
                <a:latin typeface="Carlito"/>
                <a:cs typeface="Carlito"/>
              </a:rPr>
              <a:t>the</a:t>
            </a:r>
            <a:r>
              <a:rPr sz="1900" spc="-25" dirty="0">
                <a:latin typeface="Carlito"/>
                <a:cs typeface="Carlito"/>
              </a:rPr>
              <a:t> </a:t>
            </a:r>
            <a:r>
              <a:rPr sz="1900" spc="10" dirty="0">
                <a:latin typeface="Carlito"/>
                <a:cs typeface="Carlito"/>
              </a:rPr>
              <a:t>network.</a:t>
            </a:r>
            <a:endParaRPr sz="1900">
              <a:latin typeface="Carlito"/>
              <a:cs typeface="Carlito"/>
            </a:endParaRPr>
          </a:p>
          <a:p>
            <a:pPr marL="815975" lvl="1" indent="-346075">
              <a:lnSpc>
                <a:spcPct val="100000"/>
              </a:lnSpc>
              <a:spcBef>
                <a:spcPts val="685"/>
              </a:spcBef>
              <a:buClr>
                <a:srgbClr val="0083B7"/>
              </a:buClr>
              <a:buFont typeface="Courier New"/>
              <a:buChar char="o"/>
              <a:tabLst>
                <a:tab pos="816610" algn="l"/>
              </a:tabLst>
            </a:pPr>
            <a:r>
              <a:rPr sz="1900" spc="5" dirty="0">
                <a:latin typeface="Carlito"/>
                <a:cs typeface="Carlito"/>
              </a:rPr>
              <a:t>It</a:t>
            </a:r>
            <a:r>
              <a:rPr sz="1900" spc="-40" dirty="0">
                <a:latin typeface="Carlito"/>
                <a:cs typeface="Carlito"/>
              </a:rPr>
              <a:t> </a:t>
            </a:r>
            <a:r>
              <a:rPr sz="1900" spc="10" dirty="0">
                <a:latin typeface="Carlito"/>
                <a:cs typeface="Carlito"/>
              </a:rPr>
              <a:t>uses</a:t>
            </a:r>
            <a:r>
              <a:rPr sz="1900" spc="-55" dirty="0">
                <a:latin typeface="Carlito"/>
                <a:cs typeface="Carlito"/>
              </a:rPr>
              <a:t> </a:t>
            </a:r>
            <a:r>
              <a:rPr sz="1900" spc="15" dirty="0">
                <a:latin typeface="Carlito"/>
                <a:cs typeface="Carlito"/>
              </a:rPr>
              <a:t>the</a:t>
            </a:r>
            <a:r>
              <a:rPr sz="1900" spc="-20" dirty="0">
                <a:latin typeface="Carlito"/>
                <a:cs typeface="Carlito"/>
              </a:rPr>
              <a:t> </a:t>
            </a:r>
            <a:r>
              <a:rPr sz="1900" spc="20" dirty="0">
                <a:latin typeface="Carlito"/>
                <a:cs typeface="Carlito"/>
              </a:rPr>
              <a:t>appropriate</a:t>
            </a:r>
            <a:r>
              <a:rPr sz="1900" spc="-190" dirty="0">
                <a:latin typeface="Carlito"/>
                <a:cs typeface="Carlito"/>
              </a:rPr>
              <a:t> </a:t>
            </a:r>
            <a:r>
              <a:rPr sz="1900" spc="15" dirty="0">
                <a:latin typeface="Carlito"/>
                <a:cs typeface="Carlito"/>
              </a:rPr>
              <a:t>protocol</a:t>
            </a:r>
            <a:r>
              <a:rPr sz="1900" spc="-150" dirty="0">
                <a:latin typeface="Carlito"/>
                <a:cs typeface="Carlito"/>
              </a:rPr>
              <a:t> </a:t>
            </a:r>
            <a:r>
              <a:rPr sz="1900" spc="20" dirty="0">
                <a:latin typeface="Carlito"/>
                <a:cs typeface="Carlito"/>
              </a:rPr>
              <a:t>according</a:t>
            </a:r>
            <a:r>
              <a:rPr sz="1900" spc="-215" dirty="0">
                <a:latin typeface="Carlito"/>
                <a:cs typeface="Carlito"/>
              </a:rPr>
              <a:t> </a:t>
            </a:r>
            <a:r>
              <a:rPr sz="1900" spc="5" dirty="0">
                <a:latin typeface="Carlito"/>
                <a:cs typeface="Carlito"/>
              </a:rPr>
              <a:t>to</a:t>
            </a:r>
            <a:r>
              <a:rPr sz="1900" spc="-90" dirty="0">
                <a:latin typeface="Carlito"/>
                <a:cs typeface="Carlito"/>
              </a:rPr>
              <a:t> </a:t>
            </a:r>
            <a:r>
              <a:rPr sz="1900" spc="15" dirty="0">
                <a:latin typeface="Carlito"/>
                <a:cs typeface="Carlito"/>
              </a:rPr>
              <a:t>the</a:t>
            </a:r>
            <a:r>
              <a:rPr sz="1900" spc="-20" dirty="0">
                <a:latin typeface="Carlito"/>
                <a:cs typeface="Carlito"/>
              </a:rPr>
              <a:t> </a:t>
            </a:r>
            <a:r>
              <a:rPr sz="1900" spc="5" dirty="0">
                <a:latin typeface="Carlito"/>
                <a:cs typeface="Carlito"/>
              </a:rPr>
              <a:t>process</a:t>
            </a:r>
            <a:r>
              <a:rPr sz="1900" spc="-60" dirty="0">
                <a:latin typeface="Carlito"/>
                <a:cs typeface="Carlito"/>
              </a:rPr>
              <a:t> </a:t>
            </a:r>
            <a:r>
              <a:rPr sz="1900" spc="30" dirty="0">
                <a:latin typeface="Carlito"/>
                <a:cs typeface="Carlito"/>
              </a:rPr>
              <a:t>being</a:t>
            </a:r>
            <a:r>
              <a:rPr sz="1900" spc="-210" dirty="0">
                <a:latin typeface="Carlito"/>
                <a:cs typeface="Carlito"/>
              </a:rPr>
              <a:t> </a:t>
            </a:r>
            <a:r>
              <a:rPr sz="1900" spc="25" dirty="0">
                <a:latin typeface="Carlito"/>
                <a:cs typeface="Carlito"/>
              </a:rPr>
              <a:t>done.</a:t>
            </a:r>
            <a:endParaRPr sz="1900">
              <a:latin typeface="Carlito"/>
              <a:cs typeface="Carlito"/>
            </a:endParaRPr>
          </a:p>
          <a:p>
            <a:pPr marL="246379" indent="-234315">
              <a:lnSpc>
                <a:spcPct val="100000"/>
              </a:lnSpc>
              <a:spcBef>
                <a:spcPts val="1295"/>
              </a:spcBef>
              <a:buClr>
                <a:srgbClr val="0083B7"/>
              </a:buClr>
              <a:buFont typeface="Wingdings"/>
              <a:buChar char=""/>
              <a:tabLst>
                <a:tab pos="247015" algn="l"/>
              </a:tabLst>
            </a:pPr>
            <a:r>
              <a:rPr sz="2650" spc="-20" dirty="0">
                <a:latin typeface="Carlito"/>
                <a:cs typeface="Carlito"/>
              </a:rPr>
              <a:t>Common</a:t>
            </a:r>
            <a:r>
              <a:rPr sz="2650" spc="-75" dirty="0">
                <a:latin typeface="Carlito"/>
                <a:cs typeface="Carlito"/>
              </a:rPr>
              <a:t> </a:t>
            </a:r>
            <a:r>
              <a:rPr sz="2650" spc="-10" dirty="0">
                <a:latin typeface="Carlito"/>
                <a:cs typeface="Carlito"/>
              </a:rPr>
              <a:t>Protocols:</a:t>
            </a:r>
            <a:endParaRPr sz="265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83639" y="3228276"/>
            <a:ext cx="6316980" cy="2579370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358140" indent="-346075">
              <a:lnSpc>
                <a:spcPct val="100000"/>
              </a:lnSpc>
              <a:spcBef>
                <a:spcPts val="860"/>
              </a:spcBef>
              <a:buClr>
                <a:srgbClr val="0083B7"/>
              </a:buClr>
              <a:buFont typeface="Courier New"/>
              <a:buChar char="o"/>
              <a:tabLst>
                <a:tab pos="358775" algn="l"/>
              </a:tabLst>
            </a:pPr>
            <a:r>
              <a:rPr sz="1900" spc="10" dirty="0">
                <a:latin typeface="Carlito"/>
                <a:cs typeface="Carlito"/>
              </a:rPr>
              <a:t>HTTP: </a:t>
            </a:r>
            <a:r>
              <a:rPr sz="1900" spc="5" dirty="0">
                <a:latin typeface="Carlito"/>
                <a:cs typeface="Carlito"/>
              </a:rPr>
              <a:t>web</a:t>
            </a:r>
            <a:r>
              <a:rPr sz="1900" spc="-75" dirty="0">
                <a:latin typeface="Carlito"/>
                <a:cs typeface="Carlito"/>
              </a:rPr>
              <a:t> </a:t>
            </a:r>
            <a:r>
              <a:rPr sz="1900" spc="10" dirty="0">
                <a:latin typeface="Carlito"/>
                <a:cs typeface="Carlito"/>
              </a:rPr>
              <a:t>browsing.</a:t>
            </a:r>
            <a:endParaRPr sz="1900">
              <a:latin typeface="Carlito"/>
              <a:cs typeface="Carlito"/>
            </a:endParaRPr>
          </a:p>
          <a:p>
            <a:pPr marL="358140" indent="-346075">
              <a:lnSpc>
                <a:spcPct val="100000"/>
              </a:lnSpc>
              <a:spcBef>
                <a:spcPts val="765"/>
              </a:spcBef>
              <a:buClr>
                <a:srgbClr val="0083B7"/>
              </a:buClr>
              <a:buFont typeface="Courier New"/>
              <a:buChar char="o"/>
              <a:tabLst>
                <a:tab pos="358775" algn="l"/>
              </a:tabLst>
            </a:pPr>
            <a:r>
              <a:rPr sz="1900" spc="5" dirty="0">
                <a:latin typeface="Carlito"/>
                <a:cs typeface="Carlito"/>
              </a:rPr>
              <a:t>FTP:</a:t>
            </a:r>
            <a:r>
              <a:rPr sz="1900" spc="15" dirty="0">
                <a:latin typeface="Carlito"/>
                <a:cs typeface="Carlito"/>
              </a:rPr>
              <a:t> </a:t>
            </a:r>
            <a:r>
              <a:rPr sz="1900" spc="5" dirty="0">
                <a:latin typeface="Carlito"/>
                <a:cs typeface="Carlito"/>
              </a:rPr>
              <a:t>transferring</a:t>
            </a:r>
            <a:r>
              <a:rPr sz="1900" spc="-135" dirty="0">
                <a:latin typeface="Carlito"/>
                <a:cs typeface="Carlito"/>
              </a:rPr>
              <a:t> </a:t>
            </a:r>
            <a:r>
              <a:rPr sz="1900" spc="5" dirty="0">
                <a:latin typeface="Carlito"/>
                <a:cs typeface="Carlito"/>
              </a:rPr>
              <a:t>files,</a:t>
            </a:r>
            <a:r>
              <a:rPr sz="1900" spc="-30" dirty="0">
                <a:latin typeface="Carlito"/>
                <a:cs typeface="Carlito"/>
              </a:rPr>
              <a:t> </a:t>
            </a:r>
            <a:r>
              <a:rPr sz="1900" spc="35" dirty="0">
                <a:latin typeface="Carlito"/>
                <a:cs typeface="Carlito"/>
              </a:rPr>
              <a:t>upload</a:t>
            </a:r>
            <a:r>
              <a:rPr sz="1900" spc="-80" dirty="0">
                <a:latin typeface="Carlito"/>
                <a:cs typeface="Carlito"/>
              </a:rPr>
              <a:t> </a:t>
            </a:r>
            <a:r>
              <a:rPr sz="1900" spc="30" dirty="0">
                <a:latin typeface="Carlito"/>
                <a:cs typeface="Carlito"/>
              </a:rPr>
              <a:t>and</a:t>
            </a:r>
            <a:r>
              <a:rPr sz="1900" spc="-240" dirty="0">
                <a:latin typeface="Carlito"/>
                <a:cs typeface="Carlito"/>
              </a:rPr>
              <a:t> </a:t>
            </a:r>
            <a:r>
              <a:rPr sz="1900" spc="20" dirty="0">
                <a:latin typeface="Carlito"/>
                <a:cs typeface="Carlito"/>
              </a:rPr>
              <a:t>download.</a:t>
            </a:r>
            <a:endParaRPr sz="1900">
              <a:latin typeface="Carlito"/>
              <a:cs typeface="Carlito"/>
            </a:endParaRPr>
          </a:p>
          <a:p>
            <a:pPr marL="358140" indent="-346075">
              <a:lnSpc>
                <a:spcPct val="100000"/>
              </a:lnSpc>
              <a:spcBef>
                <a:spcPts val="680"/>
              </a:spcBef>
              <a:buClr>
                <a:srgbClr val="0083B7"/>
              </a:buClr>
              <a:buFont typeface="Courier New"/>
              <a:buChar char="o"/>
              <a:tabLst>
                <a:tab pos="358775" algn="l"/>
              </a:tabLst>
            </a:pPr>
            <a:r>
              <a:rPr sz="1900" spc="15" dirty="0">
                <a:latin typeface="Carlito"/>
                <a:cs typeface="Carlito"/>
              </a:rPr>
              <a:t>SMTP: </a:t>
            </a:r>
            <a:r>
              <a:rPr sz="1900" spc="20" dirty="0">
                <a:latin typeface="Carlito"/>
                <a:cs typeface="Carlito"/>
              </a:rPr>
              <a:t>sending</a:t>
            </a:r>
            <a:r>
              <a:rPr sz="1900" spc="-300" dirty="0">
                <a:latin typeface="Carlito"/>
                <a:cs typeface="Carlito"/>
              </a:rPr>
              <a:t> </a:t>
            </a:r>
            <a:r>
              <a:rPr sz="1900" spc="15" dirty="0">
                <a:latin typeface="Carlito"/>
                <a:cs typeface="Carlito"/>
              </a:rPr>
              <a:t>emails.</a:t>
            </a:r>
            <a:endParaRPr sz="1900">
              <a:latin typeface="Carlito"/>
              <a:cs typeface="Carlito"/>
            </a:endParaRPr>
          </a:p>
          <a:p>
            <a:pPr marL="358140" indent="-346075">
              <a:lnSpc>
                <a:spcPct val="100000"/>
              </a:lnSpc>
              <a:spcBef>
                <a:spcPts val="685"/>
              </a:spcBef>
              <a:buClr>
                <a:srgbClr val="0083B7"/>
              </a:buClr>
              <a:buFont typeface="Courier New"/>
              <a:buChar char="o"/>
              <a:tabLst>
                <a:tab pos="358775" algn="l"/>
              </a:tabLst>
            </a:pPr>
            <a:r>
              <a:rPr sz="1900" spc="-5" dirty="0">
                <a:latin typeface="Carlito"/>
                <a:cs typeface="Carlito"/>
              </a:rPr>
              <a:t>POP3: </a:t>
            </a:r>
            <a:r>
              <a:rPr sz="1900" spc="20" dirty="0">
                <a:latin typeface="Carlito"/>
                <a:cs typeface="Carlito"/>
              </a:rPr>
              <a:t>Receiving</a:t>
            </a:r>
            <a:r>
              <a:rPr sz="1900" spc="-120" dirty="0">
                <a:latin typeface="Carlito"/>
                <a:cs typeface="Carlito"/>
              </a:rPr>
              <a:t> </a:t>
            </a:r>
            <a:r>
              <a:rPr sz="1900" spc="15" dirty="0">
                <a:latin typeface="Carlito"/>
                <a:cs typeface="Carlito"/>
              </a:rPr>
              <a:t>emails.</a:t>
            </a:r>
            <a:endParaRPr sz="1900">
              <a:latin typeface="Carlito"/>
              <a:cs typeface="Carlito"/>
            </a:endParaRPr>
          </a:p>
          <a:p>
            <a:pPr marL="358140" marR="5080" indent="-346075">
              <a:lnSpc>
                <a:spcPts val="2160"/>
              </a:lnSpc>
              <a:spcBef>
                <a:spcPts val="860"/>
              </a:spcBef>
              <a:buClr>
                <a:srgbClr val="0083B7"/>
              </a:buClr>
              <a:buFont typeface="Courier New"/>
              <a:buChar char="o"/>
              <a:tabLst>
                <a:tab pos="358775" algn="l"/>
              </a:tabLst>
            </a:pPr>
            <a:r>
              <a:rPr sz="1900" spc="20" dirty="0">
                <a:latin typeface="Carlito"/>
                <a:cs typeface="Carlito"/>
              </a:rPr>
              <a:t>DNS:</a:t>
            </a:r>
            <a:r>
              <a:rPr sz="1900" spc="-70" dirty="0">
                <a:latin typeface="Carlito"/>
                <a:cs typeface="Carlito"/>
              </a:rPr>
              <a:t> </a:t>
            </a:r>
            <a:r>
              <a:rPr sz="1900" spc="25" dirty="0">
                <a:latin typeface="Carlito"/>
                <a:cs typeface="Carlito"/>
              </a:rPr>
              <a:t>Name</a:t>
            </a:r>
            <a:r>
              <a:rPr sz="1900" spc="-180" dirty="0">
                <a:latin typeface="Carlito"/>
                <a:cs typeface="Carlito"/>
              </a:rPr>
              <a:t> </a:t>
            </a:r>
            <a:r>
              <a:rPr sz="1900" spc="15" dirty="0">
                <a:latin typeface="Carlito"/>
                <a:cs typeface="Carlito"/>
              </a:rPr>
              <a:t>resolution,</a:t>
            </a:r>
            <a:r>
              <a:rPr sz="1900" spc="-190" dirty="0">
                <a:latin typeface="Carlito"/>
                <a:cs typeface="Carlito"/>
              </a:rPr>
              <a:t> </a:t>
            </a:r>
            <a:r>
              <a:rPr sz="1900" spc="10" dirty="0">
                <a:latin typeface="Carlito"/>
                <a:cs typeface="Carlito"/>
              </a:rPr>
              <a:t>resolves</a:t>
            </a:r>
            <a:r>
              <a:rPr sz="1900" spc="-50" dirty="0">
                <a:latin typeface="Carlito"/>
                <a:cs typeface="Carlito"/>
              </a:rPr>
              <a:t> </a:t>
            </a:r>
            <a:r>
              <a:rPr sz="1900" spc="20" dirty="0">
                <a:latin typeface="Carlito"/>
                <a:cs typeface="Carlito"/>
              </a:rPr>
              <a:t>names</a:t>
            </a:r>
            <a:r>
              <a:rPr sz="1900" spc="-130" dirty="0">
                <a:latin typeface="Carlito"/>
                <a:cs typeface="Carlito"/>
              </a:rPr>
              <a:t> </a:t>
            </a:r>
            <a:r>
              <a:rPr sz="1900" spc="25" dirty="0">
                <a:latin typeface="Carlito"/>
                <a:cs typeface="Carlito"/>
              </a:rPr>
              <a:t>into</a:t>
            </a:r>
            <a:r>
              <a:rPr sz="1900" spc="-170" dirty="0">
                <a:latin typeface="Carlito"/>
                <a:cs typeface="Carlito"/>
              </a:rPr>
              <a:t> </a:t>
            </a:r>
            <a:r>
              <a:rPr sz="1900" spc="5" dirty="0">
                <a:latin typeface="Carlito"/>
                <a:cs typeface="Carlito"/>
              </a:rPr>
              <a:t>IP</a:t>
            </a:r>
            <a:r>
              <a:rPr sz="1900" spc="15" dirty="0">
                <a:latin typeface="Carlito"/>
                <a:cs typeface="Carlito"/>
              </a:rPr>
              <a:t> </a:t>
            </a:r>
            <a:r>
              <a:rPr sz="1900" spc="10" dirty="0">
                <a:latin typeface="Carlito"/>
                <a:cs typeface="Carlito"/>
              </a:rPr>
              <a:t>addresses</a:t>
            </a:r>
            <a:r>
              <a:rPr sz="1900" spc="-130" dirty="0">
                <a:latin typeface="Carlito"/>
                <a:cs typeface="Carlito"/>
              </a:rPr>
              <a:t> </a:t>
            </a:r>
            <a:r>
              <a:rPr sz="1900" spc="30" dirty="0">
                <a:latin typeface="Carlito"/>
                <a:cs typeface="Carlito"/>
              </a:rPr>
              <a:t>and  </a:t>
            </a:r>
            <a:r>
              <a:rPr sz="1900" spc="5" dirty="0">
                <a:latin typeface="Carlito"/>
                <a:cs typeface="Carlito"/>
              </a:rPr>
              <a:t>versa.</a:t>
            </a:r>
            <a:endParaRPr sz="1900">
              <a:latin typeface="Carlito"/>
              <a:cs typeface="Carlito"/>
            </a:endParaRPr>
          </a:p>
          <a:p>
            <a:pPr marL="358140" indent="-346075">
              <a:lnSpc>
                <a:spcPct val="100000"/>
              </a:lnSpc>
              <a:spcBef>
                <a:spcPts val="635"/>
              </a:spcBef>
              <a:buClr>
                <a:srgbClr val="0083B7"/>
              </a:buClr>
              <a:buFont typeface="Courier New"/>
              <a:buChar char="o"/>
              <a:tabLst>
                <a:tab pos="358775" algn="l"/>
              </a:tabLst>
            </a:pPr>
            <a:r>
              <a:rPr sz="1900" spc="20" dirty="0">
                <a:latin typeface="Carlito"/>
                <a:cs typeface="Carlito"/>
              </a:rPr>
              <a:t>Telnet: </a:t>
            </a:r>
            <a:r>
              <a:rPr sz="1900" spc="10" dirty="0">
                <a:latin typeface="Carlito"/>
                <a:cs typeface="Carlito"/>
              </a:rPr>
              <a:t>Remote</a:t>
            </a:r>
            <a:r>
              <a:rPr sz="1900" spc="-280" dirty="0">
                <a:latin typeface="Carlito"/>
                <a:cs typeface="Carlito"/>
              </a:rPr>
              <a:t> </a:t>
            </a:r>
            <a:r>
              <a:rPr sz="1900" dirty="0">
                <a:latin typeface="Carlito"/>
                <a:cs typeface="Carlito"/>
              </a:rPr>
              <a:t>access.</a:t>
            </a:r>
            <a:endParaRPr sz="19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32508" y="4838001"/>
            <a:ext cx="421640" cy="3187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900" spc="20" dirty="0">
                <a:latin typeface="Carlito"/>
                <a:cs typeface="Carlito"/>
              </a:rPr>
              <a:t>v</a:t>
            </a:r>
            <a:r>
              <a:rPr sz="1900" spc="40" dirty="0">
                <a:latin typeface="Carlito"/>
                <a:cs typeface="Carlito"/>
              </a:rPr>
              <a:t>i</a:t>
            </a:r>
            <a:r>
              <a:rPr sz="1900" spc="-10" dirty="0">
                <a:latin typeface="Carlito"/>
                <a:cs typeface="Carlito"/>
              </a:rPr>
              <a:t>c</a:t>
            </a:r>
            <a:r>
              <a:rPr sz="1900" spc="10" dirty="0">
                <a:latin typeface="Carlito"/>
                <a:cs typeface="Carlito"/>
              </a:rPr>
              <a:t>e</a:t>
            </a:r>
            <a:endParaRPr sz="190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25805" y="5946775"/>
            <a:ext cx="2651760" cy="428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6379" indent="-234315">
              <a:lnSpc>
                <a:spcPct val="100000"/>
              </a:lnSpc>
              <a:spcBef>
                <a:spcPts val="95"/>
              </a:spcBef>
              <a:buClr>
                <a:srgbClr val="0083B7"/>
              </a:buClr>
              <a:buFont typeface="Wingdings"/>
              <a:buChar char=""/>
              <a:tabLst>
                <a:tab pos="247015" algn="l"/>
              </a:tabLst>
            </a:pPr>
            <a:r>
              <a:rPr sz="2650" spc="-15" dirty="0">
                <a:latin typeface="Carlito"/>
                <a:cs typeface="Carlito"/>
              </a:rPr>
              <a:t>PDU </a:t>
            </a:r>
            <a:r>
              <a:rPr sz="2650" spc="10" dirty="0">
                <a:latin typeface="Carlito"/>
                <a:cs typeface="Carlito"/>
              </a:rPr>
              <a:t>is </a:t>
            </a:r>
            <a:r>
              <a:rPr sz="2650" spc="-15" dirty="0">
                <a:latin typeface="Carlito"/>
                <a:cs typeface="Carlito"/>
              </a:rPr>
              <a:t>User</a:t>
            </a:r>
            <a:r>
              <a:rPr sz="2650" spc="-250" dirty="0">
                <a:latin typeface="Carlito"/>
                <a:cs typeface="Carlito"/>
              </a:rPr>
              <a:t> </a:t>
            </a:r>
            <a:r>
              <a:rPr sz="2650" spc="-15" dirty="0">
                <a:latin typeface="Carlito"/>
                <a:cs typeface="Carlito"/>
              </a:rPr>
              <a:t>DATA</a:t>
            </a:r>
            <a:endParaRPr sz="265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316102"/>
            <a:ext cx="8145780" cy="815975"/>
          </a:xfrm>
          <a:custGeom>
            <a:avLst/>
            <a:gdLst/>
            <a:ahLst/>
            <a:cxnLst/>
            <a:rect l="l" t="t" r="r" b="b"/>
            <a:pathLst>
              <a:path w="8145780" h="815975">
                <a:moveTo>
                  <a:pt x="8009508" y="0"/>
                </a:moveTo>
                <a:lnTo>
                  <a:pt x="135915" y="0"/>
                </a:lnTo>
                <a:lnTo>
                  <a:pt x="92958" y="6940"/>
                </a:lnTo>
                <a:lnTo>
                  <a:pt x="55648" y="26261"/>
                </a:lnTo>
                <a:lnTo>
                  <a:pt x="26225" y="55714"/>
                </a:lnTo>
                <a:lnTo>
                  <a:pt x="6929" y="93049"/>
                </a:lnTo>
                <a:lnTo>
                  <a:pt x="0" y="136017"/>
                </a:lnTo>
                <a:lnTo>
                  <a:pt x="0" y="679576"/>
                </a:lnTo>
                <a:lnTo>
                  <a:pt x="6929" y="722544"/>
                </a:lnTo>
                <a:lnTo>
                  <a:pt x="26225" y="759879"/>
                </a:lnTo>
                <a:lnTo>
                  <a:pt x="55648" y="789332"/>
                </a:lnTo>
                <a:lnTo>
                  <a:pt x="92958" y="808653"/>
                </a:lnTo>
                <a:lnTo>
                  <a:pt x="135915" y="815594"/>
                </a:lnTo>
                <a:lnTo>
                  <a:pt x="8009508" y="815594"/>
                </a:lnTo>
                <a:lnTo>
                  <a:pt x="8052463" y="808653"/>
                </a:lnTo>
                <a:lnTo>
                  <a:pt x="8089766" y="789332"/>
                </a:lnTo>
                <a:lnTo>
                  <a:pt x="8119182" y="759879"/>
                </a:lnTo>
                <a:lnTo>
                  <a:pt x="8138471" y="722544"/>
                </a:lnTo>
                <a:lnTo>
                  <a:pt x="8145399" y="679576"/>
                </a:lnTo>
                <a:lnTo>
                  <a:pt x="8145399" y="136017"/>
                </a:lnTo>
                <a:lnTo>
                  <a:pt x="8138471" y="93049"/>
                </a:lnTo>
                <a:lnTo>
                  <a:pt x="8119182" y="55714"/>
                </a:lnTo>
                <a:lnTo>
                  <a:pt x="8089766" y="26261"/>
                </a:lnTo>
                <a:lnTo>
                  <a:pt x="8052463" y="6940"/>
                </a:lnTo>
                <a:lnTo>
                  <a:pt x="8009508" y="0"/>
                </a:lnTo>
                <a:close/>
              </a:path>
            </a:pathLst>
          </a:custGeom>
          <a:solidFill>
            <a:srgbClr val="006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0880" y="407035"/>
            <a:ext cx="572262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-5" dirty="0"/>
              <a:t>Data </a:t>
            </a:r>
            <a:r>
              <a:rPr sz="3600" dirty="0"/>
              <a:t>Flow </a:t>
            </a:r>
            <a:r>
              <a:rPr sz="3600" spc="-25" dirty="0"/>
              <a:t>Through </a:t>
            </a:r>
            <a:r>
              <a:rPr sz="3600" dirty="0"/>
              <a:t>a</a:t>
            </a:r>
            <a:r>
              <a:rPr sz="3600" spc="30" dirty="0"/>
              <a:t> </a:t>
            </a:r>
            <a:r>
              <a:rPr sz="3600" spc="10" dirty="0"/>
              <a:t>Network</a:t>
            </a:r>
            <a:endParaRPr sz="3600"/>
          </a:p>
        </p:txBody>
      </p:sp>
      <p:sp>
        <p:nvSpPr>
          <p:cNvPr id="4" name="object 4"/>
          <p:cNvSpPr/>
          <p:nvPr/>
        </p:nvSpPr>
        <p:spPr>
          <a:xfrm>
            <a:off x="1010805" y="1410450"/>
            <a:ext cx="7190613" cy="51427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316102"/>
            <a:ext cx="8145780" cy="815975"/>
          </a:xfrm>
          <a:custGeom>
            <a:avLst/>
            <a:gdLst/>
            <a:ahLst/>
            <a:cxnLst/>
            <a:rect l="l" t="t" r="r" b="b"/>
            <a:pathLst>
              <a:path w="8145780" h="815975">
                <a:moveTo>
                  <a:pt x="8009508" y="0"/>
                </a:moveTo>
                <a:lnTo>
                  <a:pt x="135915" y="0"/>
                </a:lnTo>
                <a:lnTo>
                  <a:pt x="92958" y="6940"/>
                </a:lnTo>
                <a:lnTo>
                  <a:pt x="55648" y="26261"/>
                </a:lnTo>
                <a:lnTo>
                  <a:pt x="26225" y="55714"/>
                </a:lnTo>
                <a:lnTo>
                  <a:pt x="6929" y="93049"/>
                </a:lnTo>
                <a:lnTo>
                  <a:pt x="0" y="136017"/>
                </a:lnTo>
                <a:lnTo>
                  <a:pt x="0" y="679576"/>
                </a:lnTo>
                <a:lnTo>
                  <a:pt x="6929" y="722544"/>
                </a:lnTo>
                <a:lnTo>
                  <a:pt x="26225" y="759879"/>
                </a:lnTo>
                <a:lnTo>
                  <a:pt x="55648" y="789332"/>
                </a:lnTo>
                <a:lnTo>
                  <a:pt x="92958" y="808653"/>
                </a:lnTo>
                <a:lnTo>
                  <a:pt x="135915" y="815594"/>
                </a:lnTo>
                <a:lnTo>
                  <a:pt x="8009508" y="815594"/>
                </a:lnTo>
                <a:lnTo>
                  <a:pt x="8052463" y="808653"/>
                </a:lnTo>
                <a:lnTo>
                  <a:pt x="8089766" y="789332"/>
                </a:lnTo>
                <a:lnTo>
                  <a:pt x="8119182" y="759879"/>
                </a:lnTo>
                <a:lnTo>
                  <a:pt x="8138471" y="722544"/>
                </a:lnTo>
                <a:lnTo>
                  <a:pt x="8145399" y="679576"/>
                </a:lnTo>
                <a:lnTo>
                  <a:pt x="8145399" y="136017"/>
                </a:lnTo>
                <a:lnTo>
                  <a:pt x="8138471" y="93049"/>
                </a:lnTo>
                <a:lnTo>
                  <a:pt x="8119182" y="55714"/>
                </a:lnTo>
                <a:lnTo>
                  <a:pt x="8089766" y="26261"/>
                </a:lnTo>
                <a:lnTo>
                  <a:pt x="8052463" y="6940"/>
                </a:lnTo>
                <a:lnTo>
                  <a:pt x="8009508" y="0"/>
                </a:lnTo>
                <a:close/>
              </a:path>
            </a:pathLst>
          </a:custGeom>
          <a:solidFill>
            <a:srgbClr val="006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0880" y="478155"/>
            <a:ext cx="747585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5" dirty="0"/>
              <a:t>Network </a:t>
            </a:r>
            <a:r>
              <a:rPr sz="2800" spc="-10" dirty="0"/>
              <a:t>Layer </a:t>
            </a:r>
            <a:r>
              <a:rPr sz="2800" spc="5" dirty="0"/>
              <a:t>Protocols </a:t>
            </a:r>
            <a:r>
              <a:rPr sz="2800" spc="-5" dirty="0"/>
              <a:t>and Internet </a:t>
            </a:r>
            <a:r>
              <a:rPr sz="2800" dirty="0"/>
              <a:t>Protocol</a:t>
            </a:r>
            <a:r>
              <a:rPr sz="2800" spc="-365" dirty="0"/>
              <a:t> </a:t>
            </a:r>
            <a:r>
              <a:rPr sz="2800" dirty="0"/>
              <a:t>(IP)</a:t>
            </a:r>
            <a:endParaRPr sz="2800"/>
          </a:p>
        </p:txBody>
      </p:sp>
      <p:sp>
        <p:nvSpPr>
          <p:cNvPr id="4" name="object 4"/>
          <p:cNvSpPr/>
          <p:nvPr/>
        </p:nvSpPr>
        <p:spPr>
          <a:xfrm>
            <a:off x="554618" y="1344909"/>
            <a:ext cx="8070078" cy="49084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2312" y="4416297"/>
            <a:ext cx="7773034" cy="1343660"/>
          </a:xfrm>
          <a:custGeom>
            <a:avLst/>
            <a:gdLst/>
            <a:ahLst/>
            <a:cxnLst/>
            <a:rect l="l" t="t" r="r" b="b"/>
            <a:pathLst>
              <a:path w="7773034" h="1343660">
                <a:moveTo>
                  <a:pt x="7548562" y="0"/>
                </a:moveTo>
                <a:lnTo>
                  <a:pt x="223862" y="0"/>
                </a:lnTo>
                <a:lnTo>
                  <a:pt x="178747" y="4552"/>
                </a:lnTo>
                <a:lnTo>
                  <a:pt x="136726" y="17607"/>
                </a:lnTo>
                <a:lnTo>
                  <a:pt x="98699" y="38261"/>
                </a:lnTo>
                <a:lnTo>
                  <a:pt x="65568" y="65611"/>
                </a:lnTo>
                <a:lnTo>
                  <a:pt x="38232" y="98753"/>
                </a:lnTo>
                <a:lnTo>
                  <a:pt x="17592" y="136784"/>
                </a:lnTo>
                <a:lnTo>
                  <a:pt x="4548" y="178801"/>
                </a:lnTo>
                <a:lnTo>
                  <a:pt x="0" y="223900"/>
                </a:lnTo>
                <a:lnTo>
                  <a:pt x="0" y="1119377"/>
                </a:lnTo>
                <a:lnTo>
                  <a:pt x="4548" y="1164485"/>
                </a:lnTo>
                <a:lnTo>
                  <a:pt x="17592" y="1206500"/>
                </a:lnTo>
                <a:lnTo>
                  <a:pt x="38232" y="1244521"/>
                </a:lnTo>
                <a:lnTo>
                  <a:pt x="65568" y="1277650"/>
                </a:lnTo>
                <a:lnTo>
                  <a:pt x="98699" y="1304984"/>
                </a:lnTo>
                <a:lnTo>
                  <a:pt x="136726" y="1325623"/>
                </a:lnTo>
                <a:lnTo>
                  <a:pt x="178747" y="1338667"/>
                </a:lnTo>
                <a:lnTo>
                  <a:pt x="223862" y="1343215"/>
                </a:lnTo>
                <a:lnTo>
                  <a:pt x="7548562" y="1343215"/>
                </a:lnTo>
                <a:lnTo>
                  <a:pt x="7593661" y="1338667"/>
                </a:lnTo>
                <a:lnTo>
                  <a:pt x="7635678" y="1325623"/>
                </a:lnTo>
                <a:lnTo>
                  <a:pt x="7673709" y="1304984"/>
                </a:lnTo>
                <a:lnTo>
                  <a:pt x="7706852" y="1277650"/>
                </a:lnTo>
                <a:lnTo>
                  <a:pt x="7734202" y="1244521"/>
                </a:lnTo>
                <a:lnTo>
                  <a:pt x="7754856" y="1206500"/>
                </a:lnTo>
                <a:lnTo>
                  <a:pt x="7767911" y="1164485"/>
                </a:lnTo>
                <a:lnTo>
                  <a:pt x="7772463" y="1119377"/>
                </a:lnTo>
                <a:lnTo>
                  <a:pt x="7772463" y="223900"/>
                </a:lnTo>
                <a:lnTo>
                  <a:pt x="7767911" y="178801"/>
                </a:lnTo>
                <a:lnTo>
                  <a:pt x="7754856" y="136784"/>
                </a:lnTo>
                <a:lnTo>
                  <a:pt x="7734202" y="98753"/>
                </a:lnTo>
                <a:lnTo>
                  <a:pt x="7706852" y="65611"/>
                </a:lnTo>
                <a:lnTo>
                  <a:pt x="7673709" y="38261"/>
                </a:lnTo>
                <a:lnTo>
                  <a:pt x="7635678" y="17607"/>
                </a:lnTo>
                <a:lnTo>
                  <a:pt x="7593661" y="4552"/>
                </a:lnTo>
                <a:lnTo>
                  <a:pt x="7548562" y="0"/>
                </a:lnTo>
                <a:close/>
              </a:path>
            </a:pathLst>
          </a:custGeom>
          <a:solidFill>
            <a:srgbClr val="006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89647" y="4569523"/>
            <a:ext cx="3982085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600" b="1" spc="10" dirty="0">
                <a:solidFill>
                  <a:srgbClr val="FFFFFF"/>
                </a:solidFill>
                <a:latin typeface="Carlito"/>
                <a:cs typeface="Carlito"/>
              </a:rPr>
              <a:t>IP</a:t>
            </a:r>
            <a:r>
              <a:rPr sz="5600" b="1" spc="-7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5600" b="1" spc="-5" dirty="0">
                <a:solidFill>
                  <a:srgbClr val="FFFFFF"/>
                </a:solidFill>
                <a:latin typeface="Carlito"/>
                <a:cs typeface="Carlito"/>
              </a:rPr>
              <a:t>Subnetting</a:t>
            </a:r>
            <a:endParaRPr sz="5600">
              <a:latin typeface="Carlito"/>
              <a:cs typeface="Carlito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720975" y="2894202"/>
            <a:ext cx="3775075" cy="1525270"/>
            <a:chOff x="2720975" y="2894202"/>
            <a:chExt cx="3775075" cy="1525270"/>
          </a:xfrm>
        </p:grpSpPr>
        <p:sp>
          <p:nvSpPr>
            <p:cNvPr id="5" name="object 5"/>
            <p:cNvSpPr/>
            <p:nvPr/>
          </p:nvSpPr>
          <p:spPr>
            <a:xfrm>
              <a:off x="2733675" y="2906902"/>
              <a:ext cx="3749675" cy="1499870"/>
            </a:xfrm>
            <a:custGeom>
              <a:avLst/>
              <a:gdLst/>
              <a:ahLst/>
              <a:cxnLst/>
              <a:rect l="l" t="t" r="r" b="b"/>
              <a:pathLst>
                <a:path w="3749675" h="1499870">
                  <a:moveTo>
                    <a:pt x="2999740" y="0"/>
                  </a:moveTo>
                  <a:lnTo>
                    <a:pt x="0" y="0"/>
                  </a:lnTo>
                  <a:lnTo>
                    <a:pt x="749935" y="749935"/>
                  </a:lnTo>
                  <a:lnTo>
                    <a:pt x="0" y="1499870"/>
                  </a:lnTo>
                  <a:lnTo>
                    <a:pt x="2999740" y="1499870"/>
                  </a:lnTo>
                  <a:lnTo>
                    <a:pt x="3749675" y="749935"/>
                  </a:lnTo>
                  <a:lnTo>
                    <a:pt x="2999740" y="0"/>
                  </a:lnTo>
                  <a:close/>
                </a:path>
              </a:pathLst>
            </a:custGeom>
            <a:solidFill>
              <a:srgbClr val="B11A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733675" y="2906902"/>
              <a:ext cx="3749675" cy="1499870"/>
            </a:xfrm>
            <a:custGeom>
              <a:avLst/>
              <a:gdLst/>
              <a:ahLst/>
              <a:cxnLst/>
              <a:rect l="l" t="t" r="r" b="b"/>
              <a:pathLst>
                <a:path w="3749675" h="1499870">
                  <a:moveTo>
                    <a:pt x="0" y="0"/>
                  </a:moveTo>
                  <a:lnTo>
                    <a:pt x="2999740" y="0"/>
                  </a:lnTo>
                  <a:lnTo>
                    <a:pt x="3749675" y="749935"/>
                  </a:lnTo>
                  <a:lnTo>
                    <a:pt x="2999740" y="1499870"/>
                  </a:lnTo>
                  <a:lnTo>
                    <a:pt x="0" y="1499870"/>
                  </a:lnTo>
                  <a:lnTo>
                    <a:pt x="749935" y="749935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591559" y="3065144"/>
            <a:ext cx="2080895" cy="10839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05" algn="ctr">
              <a:lnSpc>
                <a:spcPts val="4165"/>
              </a:lnSpc>
              <a:spcBef>
                <a:spcPts val="105"/>
              </a:spcBef>
            </a:pPr>
            <a:r>
              <a:rPr sz="3600" spc="-15" dirty="0">
                <a:solidFill>
                  <a:srgbClr val="FFFFFF"/>
                </a:solidFill>
                <a:latin typeface="Carlito"/>
                <a:cs typeface="Carlito"/>
              </a:rPr>
              <a:t>IP</a:t>
            </a:r>
            <a:endParaRPr sz="3600">
              <a:latin typeface="Carlito"/>
              <a:cs typeface="Carlito"/>
            </a:endParaRPr>
          </a:p>
          <a:p>
            <a:pPr algn="ctr">
              <a:lnSpc>
                <a:spcPts val="4165"/>
              </a:lnSpc>
            </a:pPr>
            <a:r>
              <a:rPr sz="3600" dirty="0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r>
              <a:rPr sz="3600" spc="20" dirty="0">
                <a:solidFill>
                  <a:srgbClr val="FFFFFF"/>
                </a:solidFill>
                <a:latin typeface="Carlito"/>
                <a:cs typeface="Carlito"/>
              </a:rPr>
              <a:t>dd</a:t>
            </a:r>
            <a:r>
              <a:rPr sz="3600" spc="-55" dirty="0">
                <a:solidFill>
                  <a:srgbClr val="FFFFFF"/>
                </a:solidFill>
                <a:latin typeface="Carlito"/>
                <a:cs typeface="Carlito"/>
              </a:rPr>
              <a:t>r</a:t>
            </a:r>
            <a:r>
              <a:rPr sz="3600" spc="-35" dirty="0">
                <a:solidFill>
                  <a:srgbClr val="FFFFFF"/>
                </a:solidFill>
                <a:latin typeface="Carlito"/>
                <a:cs typeface="Carlito"/>
              </a:rPr>
              <a:t>e</a:t>
            </a:r>
            <a:r>
              <a:rPr sz="3600" spc="25" dirty="0">
                <a:solidFill>
                  <a:srgbClr val="FFFFFF"/>
                </a:solidFill>
                <a:latin typeface="Carlito"/>
                <a:cs typeface="Carlito"/>
              </a:rPr>
              <a:t>ss</a:t>
            </a:r>
            <a:r>
              <a:rPr sz="3600" spc="-25" dirty="0">
                <a:solidFill>
                  <a:srgbClr val="FFFFFF"/>
                </a:solidFill>
                <a:latin typeface="Carlito"/>
                <a:cs typeface="Carlito"/>
              </a:rPr>
              <a:t>i</a:t>
            </a:r>
            <a:r>
              <a:rPr sz="3600" spc="20" dirty="0">
                <a:solidFill>
                  <a:srgbClr val="FFFFFF"/>
                </a:solidFill>
                <a:latin typeface="Carlito"/>
                <a:cs typeface="Carlito"/>
              </a:rPr>
              <a:t>n</a:t>
            </a:r>
            <a:r>
              <a:rPr sz="3600" dirty="0">
                <a:solidFill>
                  <a:srgbClr val="FFFFFF"/>
                </a:solidFill>
                <a:latin typeface="Carlito"/>
                <a:cs typeface="Carlito"/>
              </a:rPr>
              <a:t>g</a:t>
            </a:r>
            <a:endParaRPr sz="3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5805" y="1510982"/>
            <a:ext cx="7630795" cy="4492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6379" indent="-234315">
              <a:lnSpc>
                <a:spcPts val="2800"/>
              </a:lnSpc>
              <a:spcBef>
                <a:spcPts val="100"/>
              </a:spcBef>
              <a:buClr>
                <a:srgbClr val="0083B7"/>
              </a:buClr>
              <a:buFont typeface="Wingdings"/>
              <a:buChar char=""/>
              <a:tabLst>
                <a:tab pos="247015" algn="l"/>
              </a:tabLst>
            </a:pPr>
            <a:r>
              <a:rPr sz="2400" spc="5" dirty="0">
                <a:latin typeface="Carlito"/>
                <a:cs typeface="Carlito"/>
              </a:rPr>
              <a:t>Subnetting </a:t>
            </a:r>
            <a:r>
              <a:rPr sz="2400" dirty="0">
                <a:latin typeface="Carlito"/>
                <a:cs typeface="Carlito"/>
              </a:rPr>
              <a:t>is logically </a:t>
            </a:r>
            <a:r>
              <a:rPr sz="2400" spc="10" dirty="0">
                <a:latin typeface="Carlito"/>
                <a:cs typeface="Carlito"/>
              </a:rPr>
              <a:t>dividing </a:t>
            </a:r>
            <a:r>
              <a:rPr sz="2400" spc="5" dirty="0">
                <a:latin typeface="Carlito"/>
                <a:cs typeface="Carlito"/>
              </a:rPr>
              <a:t>the </a:t>
            </a:r>
            <a:r>
              <a:rPr sz="2400" spc="-10" dirty="0">
                <a:latin typeface="Carlito"/>
                <a:cs typeface="Carlito"/>
              </a:rPr>
              <a:t>network </a:t>
            </a:r>
            <a:r>
              <a:rPr sz="2400" dirty="0">
                <a:latin typeface="Carlito"/>
                <a:cs typeface="Carlito"/>
              </a:rPr>
              <a:t>to </a:t>
            </a:r>
            <a:r>
              <a:rPr sz="2400" spc="10" dirty="0">
                <a:latin typeface="Carlito"/>
                <a:cs typeface="Carlito"/>
              </a:rPr>
              <a:t>sub</a:t>
            </a:r>
            <a:r>
              <a:rPr sz="2400" spc="-280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networks</a:t>
            </a:r>
            <a:endParaRPr sz="2400">
              <a:latin typeface="Carlito"/>
              <a:cs typeface="Carlito"/>
            </a:endParaRPr>
          </a:p>
          <a:p>
            <a:pPr marL="246379">
              <a:lnSpc>
                <a:spcPts val="2800"/>
              </a:lnSpc>
            </a:pPr>
            <a:r>
              <a:rPr sz="2400" spc="5" dirty="0">
                <a:latin typeface="Carlito"/>
                <a:cs typeface="Carlito"/>
              </a:rPr>
              <a:t>by </a:t>
            </a:r>
            <a:r>
              <a:rPr sz="2400" dirty="0">
                <a:latin typeface="Carlito"/>
                <a:cs typeface="Carlito"/>
              </a:rPr>
              <a:t>increasing </a:t>
            </a:r>
            <a:r>
              <a:rPr sz="2400" spc="5" dirty="0">
                <a:latin typeface="Carlito"/>
                <a:cs typeface="Carlito"/>
              </a:rPr>
              <a:t>the </a:t>
            </a:r>
            <a:r>
              <a:rPr sz="2400" spc="-20" dirty="0">
                <a:latin typeface="Carlito"/>
                <a:cs typeface="Carlito"/>
              </a:rPr>
              <a:t>1’s </a:t>
            </a:r>
            <a:r>
              <a:rPr sz="2400" spc="5" dirty="0">
                <a:latin typeface="Carlito"/>
                <a:cs typeface="Carlito"/>
              </a:rPr>
              <a:t>used </a:t>
            </a:r>
            <a:r>
              <a:rPr sz="2400" dirty="0">
                <a:latin typeface="Carlito"/>
                <a:cs typeface="Carlito"/>
              </a:rPr>
              <a:t>in </a:t>
            </a:r>
            <a:r>
              <a:rPr sz="2400" spc="5" dirty="0">
                <a:latin typeface="Carlito"/>
                <a:cs typeface="Carlito"/>
              </a:rPr>
              <a:t>the </a:t>
            </a:r>
            <a:r>
              <a:rPr sz="2400" spc="10" dirty="0">
                <a:latin typeface="Carlito"/>
                <a:cs typeface="Carlito"/>
              </a:rPr>
              <a:t>subnet</a:t>
            </a:r>
            <a:r>
              <a:rPr sz="2400" spc="-175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mask</a:t>
            </a:r>
            <a:endParaRPr sz="2400">
              <a:latin typeface="Carlito"/>
              <a:cs typeface="Carlito"/>
            </a:endParaRPr>
          </a:p>
          <a:p>
            <a:pPr marL="246379" marR="158115" indent="-234315">
              <a:lnSpc>
                <a:spcPct val="94600"/>
              </a:lnSpc>
              <a:spcBef>
                <a:spcPts val="1525"/>
              </a:spcBef>
              <a:buClr>
                <a:srgbClr val="0083B7"/>
              </a:buClr>
              <a:buFont typeface="Wingdings"/>
              <a:buChar char=""/>
              <a:tabLst>
                <a:tab pos="247015" algn="l"/>
              </a:tabLst>
            </a:pPr>
            <a:r>
              <a:rPr sz="2400" spc="15" dirty="0">
                <a:latin typeface="Carlito"/>
                <a:cs typeface="Carlito"/>
              </a:rPr>
              <a:t>The </a:t>
            </a:r>
            <a:r>
              <a:rPr sz="2400" spc="-5" dirty="0">
                <a:latin typeface="Carlito"/>
                <a:cs typeface="Carlito"/>
              </a:rPr>
              <a:t>main </a:t>
            </a:r>
            <a:r>
              <a:rPr sz="2400" spc="5" dirty="0">
                <a:latin typeface="Carlito"/>
                <a:cs typeface="Carlito"/>
              </a:rPr>
              <a:t>idea of subnetting </a:t>
            </a:r>
            <a:r>
              <a:rPr sz="2400" dirty="0">
                <a:latin typeface="Carlito"/>
                <a:cs typeface="Carlito"/>
              </a:rPr>
              <a:t>is </a:t>
            </a:r>
            <a:r>
              <a:rPr sz="2400" spc="5" dirty="0">
                <a:latin typeface="Carlito"/>
                <a:cs typeface="Carlito"/>
              </a:rPr>
              <a:t>saving </a:t>
            </a:r>
            <a:r>
              <a:rPr sz="2400" spc="15" dirty="0">
                <a:latin typeface="Carlito"/>
                <a:cs typeface="Carlito"/>
              </a:rPr>
              <a:t>IP </a:t>
            </a:r>
            <a:r>
              <a:rPr sz="2400" dirty="0">
                <a:latin typeface="Carlito"/>
                <a:cs typeface="Carlito"/>
              </a:rPr>
              <a:t>addresses</a:t>
            </a:r>
            <a:r>
              <a:rPr sz="2400" spc="-375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and </a:t>
            </a:r>
            <a:r>
              <a:rPr sz="2400" spc="10" dirty="0">
                <a:latin typeface="Carlito"/>
                <a:cs typeface="Carlito"/>
              </a:rPr>
              <a:t>use  </a:t>
            </a:r>
            <a:r>
              <a:rPr sz="2400" spc="5" dirty="0">
                <a:latin typeface="Carlito"/>
                <a:cs typeface="Carlito"/>
              </a:rPr>
              <a:t>them </a:t>
            </a:r>
            <a:r>
              <a:rPr sz="2400" dirty="0">
                <a:latin typeface="Carlito"/>
                <a:cs typeface="Carlito"/>
              </a:rPr>
              <a:t>according to </a:t>
            </a:r>
            <a:r>
              <a:rPr sz="2400" spc="10" dirty="0">
                <a:latin typeface="Carlito"/>
                <a:cs typeface="Carlito"/>
              </a:rPr>
              <a:t>hosts number </a:t>
            </a:r>
            <a:r>
              <a:rPr sz="2400" spc="-5" dirty="0">
                <a:latin typeface="Carlito"/>
                <a:cs typeface="Carlito"/>
              </a:rPr>
              <a:t>that </a:t>
            </a:r>
            <a:r>
              <a:rPr sz="2400" spc="-10" dirty="0">
                <a:latin typeface="Carlito"/>
                <a:cs typeface="Carlito"/>
              </a:rPr>
              <a:t>will </a:t>
            </a:r>
            <a:r>
              <a:rPr sz="2400" spc="10" dirty="0">
                <a:latin typeface="Carlito"/>
                <a:cs typeface="Carlito"/>
              </a:rPr>
              <a:t>be </a:t>
            </a:r>
            <a:r>
              <a:rPr sz="2400" spc="5" dirty="0">
                <a:latin typeface="Carlito"/>
                <a:cs typeface="Carlito"/>
              </a:rPr>
              <a:t>used </a:t>
            </a:r>
            <a:r>
              <a:rPr sz="2400" dirty="0">
                <a:latin typeface="Carlito"/>
                <a:cs typeface="Carlito"/>
              </a:rPr>
              <a:t>in </a:t>
            </a:r>
            <a:r>
              <a:rPr sz="2400" spc="5" dirty="0">
                <a:latin typeface="Carlito"/>
                <a:cs typeface="Carlito"/>
              </a:rPr>
              <a:t>the  </a:t>
            </a:r>
            <a:r>
              <a:rPr sz="2400" spc="-5" dirty="0">
                <a:latin typeface="Carlito"/>
                <a:cs typeface="Carlito"/>
              </a:rPr>
              <a:t>network.</a:t>
            </a:r>
            <a:endParaRPr sz="2400">
              <a:latin typeface="Carlito"/>
              <a:cs typeface="Carlito"/>
            </a:endParaRPr>
          </a:p>
          <a:p>
            <a:pPr marL="246379" indent="-234315">
              <a:lnSpc>
                <a:spcPct val="100000"/>
              </a:lnSpc>
              <a:spcBef>
                <a:spcPts val="1285"/>
              </a:spcBef>
              <a:buClr>
                <a:srgbClr val="0083B7"/>
              </a:buClr>
              <a:buFont typeface="Wingdings"/>
              <a:buChar char=""/>
              <a:tabLst>
                <a:tab pos="247015" algn="l"/>
              </a:tabLst>
            </a:pPr>
            <a:r>
              <a:rPr sz="2400" spc="-5" dirty="0">
                <a:latin typeface="Carlito"/>
                <a:cs typeface="Carlito"/>
              </a:rPr>
              <a:t>Advantages</a:t>
            </a:r>
            <a:endParaRPr sz="2400">
              <a:latin typeface="Carlito"/>
              <a:cs typeface="Carlito"/>
            </a:endParaRPr>
          </a:p>
          <a:p>
            <a:pPr marL="815975" lvl="1" indent="-346075">
              <a:lnSpc>
                <a:spcPct val="100000"/>
              </a:lnSpc>
              <a:spcBef>
                <a:spcPts val="805"/>
              </a:spcBef>
              <a:buClr>
                <a:srgbClr val="0083B7"/>
              </a:buClr>
              <a:buFont typeface="Courier New"/>
              <a:buChar char="o"/>
              <a:tabLst>
                <a:tab pos="816610" algn="l"/>
              </a:tabLst>
            </a:pPr>
            <a:r>
              <a:rPr sz="2000" spc="-10" dirty="0">
                <a:latin typeface="Carlito"/>
                <a:cs typeface="Carlito"/>
              </a:rPr>
              <a:t>Saving</a:t>
            </a:r>
            <a:r>
              <a:rPr sz="2000" spc="40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IPs</a:t>
            </a:r>
            <a:endParaRPr sz="2000">
              <a:latin typeface="Carlito"/>
              <a:cs typeface="Carlito"/>
            </a:endParaRPr>
          </a:p>
          <a:p>
            <a:pPr marL="815975" lvl="1" indent="-346075">
              <a:lnSpc>
                <a:spcPct val="100000"/>
              </a:lnSpc>
              <a:spcBef>
                <a:spcPts val="725"/>
              </a:spcBef>
              <a:buClr>
                <a:srgbClr val="0083B7"/>
              </a:buClr>
              <a:buFont typeface="Courier New"/>
              <a:buChar char="o"/>
              <a:tabLst>
                <a:tab pos="816610" algn="l"/>
              </a:tabLst>
            </a:pPr>
            <a:r>
              <a:rPr sz="2000" spc="-10" dirty="0">
                <a:latin typeface="Carlito"/>
                <a:cs typeface="Carlito"/>
              </a:rPr>
              <a:t>Can </a:t>
            </a:r>
            <a:r>
              <a:rPr sz="2000" spc="-5" dirty="0">
                <a:latin typeface="Carlito"/>
                <a:cs typeface="Carlito"/>
              </a:rPr>
              <a:t>divide </a:t>
            </a:r>
            <a:r>
              <a:rPr sz="2000" spc="-10" dirty="0">
                <a:latin typeface="Carlito"/>
                <a:cs typeface="Carlito"/>
              </a:rPr>
              <a:t>network </a:t>
            </a:r>
            <a:r>
              <a:rPr sz="2000" spc="5" dirty="0">
                <a:latin typeface="Carlito"/>
                <a:cs typeface="Carlito"/>
              </a:rPr>
              <a:t>in </a:t>
            </a:r>
            <a:r>
              <a:rPr sz="2000" dirty="0">
                <a:latin typeface="Carlito"/>
                <a:cs typeface="Carlito"/>
              </a:rPr>
              <a:t>smaller</a:t>
            </a:r>
            <a:r>
              <a:rPr sz="2000" spc="85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parts</a:t>
            </a:r>
            <a:endParaRPr sz="2000">
              <a:latin typeface="Carlito"/>
              <a:cs typeface="Carlito"/>
            </a:endParaRPr>
          </a:p>
          <a:p>
            <a:pPr marL="815975" lvl="1" indent="-346075">
              <a:lnSpc>
                <a:spcPct val="100000"/>
              </a:lnSpc>
              <a:spcBef>
                <a:spcPts val="725"/>
              </a:spcBef>
              <a:buClr>
                <a:srgbClr val="0083B7"/>
              </a:buClr>
              <a:buFont typeface="Courier New"/>
              <a:buChar char="o"/>
              <a:tabLst>
                <a:tab pos="816610" algn="l"/>
              </a:tabLst>
            </a:pPr>
            <a:r>
              <a:rPr sz="2000" spc="5" dirty="0">
                <a:latin typeface="Carlito"/>
                <a:cs typeface="Carlito"/>
              </a:rPr>
              <a:t>Restrict </a:t>
            </a:r>
            <a:r>
              <a:rPr sz="2000" spc="10" dirty="0">
                <a:latin typeface="Carlito"/>
                <a:cs typeface="Carlito"/>
              </a:rPr>
              <a:t>Broadcast</a:t>
            </a:r>
            <a:r>
              <a:rPr sz="2000" spc="-105" dirty="0">
                <a:latin typeface="Carlito"/>
                <a:cs typeface="Carlito"/>
              </a:rPr>
              <a:t> </a:t>
            </a:r>
            <a:r>
              <a:rPr sz="2000" spc="5" dirty="0">
                <a:latin typeface="Carlito"/>
                <a:cs typeface="Carlito"/>
              </a:rPr>
              <a:t>traffic</a:t>
            </a:r>
            <a:endParaRPr sz="2000">
              <a:latin typeface="Carlito"/>
              <a:cs typeface="Carlito"/>
            </a:endParaRPr>
          </a:p>
          <a:p>
            <a:pPr marL="815975" lvl="1" indent="-346075">
              <a:lnSpc>
                <a:spcPct val="100000"/>
              </a:lnSpc>
              <a:spcBef>
                <a:spcPts val="725"/>
              </a:spcBef>
              <a:buClr>
                <a:srgbClr val="0083B7"/>
              </a:buClr>
              <a:buFont typeface="Courier New"/>
              <a:buChar char="o"/>
              <a:tabLst>
                <a:tab pos="816610" algn="l"/>
              </a:tabLst>
            </a:pPr>
            <a:r>
              <a:rPr sz="2000" spc="-10" dirty="0">
                <a:latin typeface="Carlito"/>
                <a:cs typeface="Carlito"/>
              </a:rPr>
              <a:t>Security</a:t>
            </a:r>
            <a:endParaRPr sz="2000">
              <a:latin typeface="Carlito"/>
              <a:cs typeface="Carlito"/>
            </a:endParaRPr>
          </a:p>
          <a:p>
            <a:pPr marL="815975" lvl="1" indent="-346075">
              <a:lnSpc>
                <a:spcPct val="100000"/>
              </a:lnSpc>
              <a:spcBef>
                <a:spcPts val="725"/>
              </a:spcBef>
              <a:buClr>
                <a:srgbClr val="0083B7"/>
              </a:buClr>
              <a:buFont typeface="Courier New"/>
              <a:buChar char="o"/>
              <a:tabLst>
                <a:tab pos="816610" algn="l"/>
              </a:tabLst>
            </a:pPr>
            <a:r>
              <a:rPr sz="2000" dirty="0">
                <a:latin typeface="Carlito"/>
                <a:cs typeface="Carlito"/>
              </a:rPr>
              <a:t>Simplified</a:t>
            </a:r>
            <a:r>
              <a:rPr sz="2000" spc="10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Administration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3400" y="316102"/>
            <a:ext cx="8145780" cy="815975"/>
          </a:xfrm>
          <a:custGeom>
            <a:avLst/>
            <a:gdLst/>
            <a:ahLst/>
            <a:cxnLst/>
            <a:rect l="l" t="t" r="r" b="b"/>
            <a:pathLst>
              <a:path w="8145780" h="815975">
                <a:moveTo>
                  <a:pt x="8009508" y="0"/>
                </a:moveTo>
                <a:lnTo>
                  <a:pt x="135915" y="0"/>
                </a:lnTo>
                <a:lnTo>
                  <a:pt x="92958" y="6940"/>
                </a:lnTo>
                <a:lnTo>
                  <a:pt x="55648" y="26261"/>
                </a:lnTo>
                <a:lnTo>
                  <a:pt x="26225" y="55714"/>
                </a:lnTo>
                <a:lnTo>
                  <a:pt x="6929" y="93049"/>
                </a:lnTo>
                <a:lnTo>
                  <a:pt x="0" y="136017"/>
                </a:lnTo>
                <a:lnTo>
                  <a:pt x="0" y="679576"/>
                </a:lnTo>
                <a:lnTo>
                  <a:pt x="6929" y="722544"/>
                </a:lnTo>
                <a:lnTo>
                  <a:pt x="26225" y="759879"/>
                </a:lnTo>
                <a:lnTo>
                  <a:pt x="55648" y="789332"/>
                </a:lnTo>
                <a:lnTo>
                  <a:pt x="92958" y="808653"/>
                </a:lnTo>
                <a:lnTo>
                  <a:pt x="135915" y="815594"/>
                </a:lnTo>
                <a:lnTo>
                  <a:pt x="8009508" y="815594"/>
                </a:lnTo>
                <a:lnTo>
                  <a:pt x="8052463" y="808653"/>
                </a:lnTo>
                <a:lnTo>
                  <a:pt x="8089766" y="789332"/>
                </a:lnTo>
                <a:lnTo>
                  <a:pt x="8119182" y="759879"/>
                </a:lnTo>
                <a:lnTo>
                  <a:pt x="8138471" y="722544"/>
                </a:lnTo>
                <a:lnTo>
                  <a:pt x="8145399" y="679576"/>
                </a:lnTo>
                <a:lnTo>
                  <a:pt x="8145399" y="136017"/>
                </a:lnTo>
                <a:lnTo>
                  <a:pt x="8138471" y="93049"/>
                </a:lnTo>
                <a:lnTo>
                  <a:pt x="8119182" y="55714"/>
                </a:lnTo>
                <a:lnTo>
                  <a:pt x="8089766" y="26261"/>
                </a:lnTo>
                <a:lnTo>
                  <a:pt x="8052463" y="6940"/>
                </a:lnTo>
                <a:lnTo>
                  <a:pt x="8009508" y="0"/>
                </a:lnTo>
                <a:close/>
              </a:path>
            </a:pathLst>
          </a:custGeom>
          <a:solidFill>
            <a:srgbClr val="006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90880" y="407035"/>
            <a:ext cx="256032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>
                <a:latin typeface="Carlito"/>
                <a:cs typeface="Carlito"/>
              </a:rPr>
              <a:t>IP</a:t>
            </a:r>
            <a:r>
              <a:rPr b="1" spc="-80" dirty="0">
                <a:latin typeface="Carlito"/>
                <a:cs typeface="Carlito"/>
              </a:rPr>
              <a:t> </a:t>
            </a:r>
            <a:r>
              <a:rPr b="1" spc="-10" dirty="0">
                <a:latin typeface="Carlito"/>
                <a:cs typeface="Carlito"/>
              </a:rPr>
              <a:t>Subnetting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3105" y="1388783"/>
            <a:ext cx="7685405" cy="4014470"/>
          </a:xfrm>
          <a:prstGeom prst="rect">
            <a:avLst/>
          </a:prstGeom>
        </p:spPr>
        <p:txBody>
          <a:bodyPr vert="horz" wrap="square" lIns="0" tIns="135255" rIns="0" bIns="0" rtlCol="0">
            <a:spAutoFit/>
          </a:bodyPr>
          <a:lstStyle/>
          <a:p>
            <a:pPr marL="259079" indent="-234315">
              <a:lnSpc>
                <a:spcPct val="100000"/>
              </a:lnSpc>
              <a:spcBef>
                <a:spcPts val="1065"/>
              </a:spcBef>
              <a:buClr>
                <a:srgbClr val="0083B7"/>
              </a:buClr>
              <a:buFont typeface="Wingdings"/>
              <a:buChar char=""/>
              <a:tabLst>
                <a:tab pos="259715" algn="l"/>
              </a:tabLst>
            </a:pPr>
            <a:r>
              <a:rPr sz="2400" dirty="0">
                <a:latin typeface="Carlito"/>
                <a:cs typeface="Carlito"/>
              </a:rPr>
              <a:t>Example:</a:t>
            </a:r>
          </a:p>
          <a:p>
            <a:pPr marL="828675" lvl="1" indent="-346075">
              <a:lnSpc>
                <a:spcPct val="100000"/>
              </a:lnSpc>
              <a:spcBef>
                <a:spcPts val="805"/>
              </a:spcBef>
              <a:buClr>
                <a:srgbClr val="0083B7"/>
              </a:buClr>
              <a:buFont typeface="Courier New"/>
              <a:buChar char="o"/>
              <a:tabLst>
                <a:tab pos="829310" algn="l"/>
              </a:tabLst>
            </a:pPr>
            <a:r>
              <a:rPr sz="2000" spc="15" dirty="0">
                <a:latin typeface="Carlito"/>
                <a:cs typeface="Carlito"/>
              </a:rPr>
              <a:t>192.168.10.0/24: </a:t>
            </a:r>
            <a:r>
              <a:rPr sz="2000" spc="-10" dirty="0">
                <a:latin typeface="Carlito"/>
                <a:cs typeface="Carlito"/>
              </a:rPr>
              <a:t>provides </a:t>
            </a:r>
            <a:r>
              <a:rPr sz="2000" spc="15" dirty="0">
                <a:latin typeface="Carlito"/>
                <a:cs typeface="Carlito"/>
              </a:rPr>
              <a:t>254 </a:t>
            </a:r>
            <a:r>
              <a:rPr sz="2000" spc="-15" dirty="0">
                <a:latin typeface="Carlito"/>
                <a:cs typeface="Carlito"/>
              </a:rPr>
              <a:t>IP</a:t>
            </a:r>
            <a:r>
              <a:rPr sz="2000" spc="-250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addresses.</a:t>
            </a:r>
            <a:endParaRPr sz="2000" dirty="0">
              <a:latin typeface="Carlito"/>
              <a:cs typeface="Carlito"/>
            </a:endParaRPr>
          </a:p>
          <a:p>
            <a:pPr marL="828675" lvl="1" indent="-346075">
              <a:lnSpc>
                <a:spcPct val="100000"/>
              </a:lnSpc>
              <a:spcBef>
                <a:spcPts val="720"/>
              </a:spcBef>
              <a:buClr>
                <a:srgbClr val="0083B7"/>
              </a:buClr>
              <a:buFont typeface="Courier New"/>
              <a:buChar char="o"/>
              <a:tabLst>
                <a:tab pos="829310" algn="l"/>
              </a:tabLst>
            </a:pPr>
            <a:r>
              <a:rPr sz="2000" spc="-15" dirty="0">
                <a:latin typeface="Carlito"/>
                <a:cs typeface="Carlito"/>
              </a:rPr>
              <a:t>In your </a:t>
            </a:r>
            <a:r>
              <a:rPr sz="2000" spc="-10" dirty="0">
                <a:latin typeface="Carlito"/>
                <a:cs typeface="Carlito"/>
              </a:rPr>
              <a:t>network </a:t>
            </a:r>
            <a:r>
              <a:rPr sz="2000" spc="-15" dirty="0">
                <a:latin typeface="Carlito"/>
                <a:cs typeface="Carlito"/>
              </a:rPr>
              <a:t>you </a:t>
            </a:r>
            <a:r>
              <a:rPr sz="2000" spc="-10" dirty="0">
                <a:latin typeface="Carlito"/>
                <a:cs typeface="Carlito"/>
              </a:rPr>
              <a:t>have </a:t>
            </a:r>
            <a:r>
              <a:rPr sz="2000" spc="10" dirty="0">
                <a:latin typeface="Carlito"/>
                <a:cs typeface="Carlito"/>
              </a:rPr>
              <a:t>20</a:t>
            </a:r>
            <a:r>
              <a:rPr sz="2000" spc="170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hosts.</a:t>
            </a:r>
            <a:endParaRPr sz="2000" dirty="0">
              <a:latin typeface="Carlito"/>
              <a:cs typeface="Carlito"/>
            </a:endParaRPr>
          </a:p>
          <a:p>
            <a:pPr marL="828675" lvl="1" indent="-346075">
              <a:lnSpc>
                <a:spcPct val="100000"/>
              </a:lnSpc>
              <a:spcBef>
                <a:spcPts val="725"/>
              </a:spcBef>
              <a:buClr>
                <a:srgbClr val="0083B7"/>
              </a:buClr>
              <a:buFont typeface="Courier New"/>
              <a:buChar char="o"/>
              <a:tabLst>
                <a:tab pos="829310" algn="l"/>
              </a:tabLst>
            </a:pPr>
            <a:r>
              <a:rPr sz="2000" spc="-10" dirty="0">
                <a:latin typeface="Carlito"/>
                <a:cs typeface="Carlito"/>
              </a:rPr>
              <a:t>Without subnetting </a:t>
            </a:r>
            <a:r>
              <a:rPr sz="2000" spc="-15" dirty="0">
                <a:latin typeface="Carlito"/>
                <a:cs typeface="Carlito"/>
              </a:rPr>
              <a:t>you </a:t>
            </a:r>
            <a:r>
              <a:rPr sz="2000" spc="5" dirty="0">
                <a:latin typeface="Carlito"/>
                <a:cs typeface="Carlito"/>
              </a:rPr>
              <a:t>will </a:t>
            </a:r>
            <a:r>
              <a:rPr sz="2000" dirty="0">
                <a:latin typeface="Carlito"/>
                <a:cs typeface="Carlito"/>
              </a:rPr>
              <a:t>waste </a:t>
            </a:r>
            <a:r>
              <a:rPr sz="2000" spc="15" dirty="0">
                <a:latin typeface="Carlito"/>
                <a:cs typeface="Carlito"/>
              </a:rPr>
              <a:t>234 </a:t>
            </a:r>
            <a:r>
              <a:rPr sz="2000" spc="-15" dirty="0">
                <a:latin typeface="Carlito"/>
                <a:cs typeface="Carlito"/>
              </a:rPr>
              <a:t>IP </a:t>
            </a:r>
            <a:r>
              <a:rPr sz="2000" spc="-5" dirty="0">
                <a:latin typeface="Carlito"/>
                <a:cs typeface="Carlito"/>
              </a:rPr>
              <a:t>addresses </a:t>
            </a:r>
            <a:r>
              <a:rPr sz="2000" spc="20" dirty="0">
                <a:latin typeface="Carlito"/>
                <a:cs typeface="Carlito"/>
              </a:rPr>
              <a:t>(254 </a:t>
            </a:r>
            <a:r>
              <a:rPr sz="2000" dirty="0">
                <a:latin typeface="Carlito"/>
                <a:cs typeface="Carlito"/>
              </a:rPr>
              <a:t>–</a:t>
            </a:r>
            <a:r>
              <a:rPr sz="2000" spc="90" dirty="0">
                <a:latin typeface="Carlito"/>
                <a:cs typeface="Carlito"/>
              </a:rPr>
              <a:t> </a:t>
            </a:r>
            <a:r>
              <a:rPr sz="2000" spc="25" dirty="0">
                <a:latin typeface="Carlito"/>
                <a:cs typeface="Carlito"/>
              </a:rPr>
              <a:t>20).</a:t>
            </a:r>
            <a:endParaRPr sz="2000" dirty="0">
              <a:latin typeface="Carlito"/>
              <a:cs typeface="Carlito"/>
            </a:endParaRPr>
          </a:p>
          <a:p>
            <a:pPr marL="259079" indent="-234315">
              <a:lnSpc>
                <a:spcPct val="100000"/>
              </a:lnSpc>
              <a:spcBef>
                <a:spcPts val="1210"/>
              </a:spcBef>
              <a:buClr>
                <a:srgbClr val="0083B7"/>
              </a:buClr>
              <a:buFont typeface="Wingdings"/>
              <a:buChar char=""/>
              <a:tabLst>
                <a:tab pos="259715" algn="l"/>
              </a:tabLst>
            </a:pPr>
            <a:r>
              <a:rPr sz="2400" spc="10" dirty="0">
                <a:latin typeface="Carlito"/>
                <a:cs typeface="Carlito"/>
              </a:rPr>
              <a:t>Why </a:t>
            </a:r>
            <a:r>
              <a:rPr sz="2400" spc="-5" dirty="0">
                <a:latin typeface="Carlito"/>
                <a:cs typeface="Carlito"/>
              </a:rPr>
              <a:t>wasting</a:t>
            </a:r>
            <a:r>
              <a:rPr sz="2400" spc="-4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??</a:t>
            </a:r>
          </a:p>
          <a:p>
            <a:pPr marL="828675" lvl="1" indent="-346075">
              <a:lnSpc>
                <a:spcPct val="100000"/>
              </a:lnSpc>
              <a:spcBef>
                <a:spcPts val="805"/>
              </a:spcBef>
              <a:buClr>
                <a:srgbClr val="0083B7"/>
              </a:buClr>
              <a:buFont typeface="Courier New"/>
              <a:buChar char="o"/>
              <a:tabLst>
                <a:tab pos="829310" algn="l"/>
              </a:tabLst>
            </a:pPr>
            <a:r>
              <a:rPr sz="2000" spc="-10" dirty="0">
                <a:latin typeface="Carlito"/>
                <a:cs typeface="Carlito"/>
              </a:rPr>
              <a:t>The </a:t>
            </a:r>
            <a:r>
              <a:rPr sz="2000" spc="5" dirty="0">
                <a:latin typeface="Carlito"/>
                <a:cs typeface="Carlito"/>
              </a:rPr>
              <a:t>last </a:t>
            </a:r>
            <a:r>
              <a:rPr sz="2000" spc="-10" dirty="0">
                <a:latin typeface="Carlito"/>
                <a:cs typeface="Carlito"/>
              </a:rPr>
              <a:t>octet of </a:t>
            </a:r>
            <a:r>
              <a:rPr sz="2000" spc="10" dirty="0">
                <a:latin typeface="Carlito"/>
                <a:cs typeface="Carlito"/>
              </a:rPr>
              <a:t>192.168.10.0/24 </a:t>
            </a:r>
            <a:r>
              <a:rPr sz="2000" dirty="0">
                <a:latin typeface="Carlito"/>
                <a:cs typeface="Carlito"/>
              </a:rPr>
              <a:t>consists </a:t>
            </a:r>
            <a:r>
              <a:rPr sz="2000" spc="-10" dirty="0">
                <a:latin typeface="Carlito"/>
                <a:cs typeface="Carlito"/>
              </a:rPr>
              <a:t>of </a:t>
            </a:r>
            <a:r>
              <a:rPr sz="2000" dirty="0">
                <a:latin typeface="Carlito"/>
                <a:cs typeface="Carlito"/>
              </a:rPr>
              <a:t>8</a:t>
            </a:r>
            <a:r>
              <a:rPr sz="2000" spc="-130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bits.</a:t>
            </a:r>
            <a:endParaRPr sz="2000" dirty="0">
              <a:latin typeface="Carlito"/>
              <a:cs typeface="Carlito"/>
            </a:endParaRPr>
          </a:p>
          <a:p>
            <a:pPr marL="828675" marR="393700" lvl="1" indent="-346075">
              <a:lnSpc>
                <a:spcPts val="2240"/>
              </a:lnSpc>
              <a:spcBef>
                <a:spcPts val="930"/>
              </a:spcBef>
              <a:buClr>
                <a:srgbClr val="0083B7"/>
              </a:buClr>
              <a:buFont typeface="Courier New"/>
              <a:buChar char="o"/>
              <a:tabLst>
                <a:tab pos="829310" algn="l"/>
              </a:tabLst>
            </a:pPr>
            <a:r>
              <a:rPr sz="2000" spc="-10" dirty="0">
                <a:latin typeface="Carlito"/>
                <a:cs typeface="Carlito"/>
              </a:rPr>
              <a:t>We have </a:t>
            </a:r>
            <a:r>
              <a:rPr sz="2000" spc="10" dirty="0">
                <a:latin typeface="Carlito"/>
                <a:cs typeface="Carlito"/>
              </a:rPr>
              <a:t>20 </a:t>
            </a:r>
            <a:r>
              <a:rPr sz="2000" spc="-10" dirty="0">
                <a:latin typeface="Carlito"/>
                <a:cs typeface="Carlito"/>
              </a:rPr>
              <a:t>hosts </a:t>
            </a:r>
            <a:r>
              <a:rPr sz="2000" spc="5" dirty="0">
                <a:latin typeface="Carlito"/>
                <a:cs typeface="Carlito"/>
              </a:rPr>
              <a:t>so </a:t>
            </a:r>
            <a:r>
              <a:rPr sz="2000" dirty="0">
                <a:latin typeface="Carlito"/>
                <a:cs typeface="Carlito"/>
              </a:rPr>
              <a:t>we </a:t>
            </a:r>
            <a:r>
              <a:rPr sz="2000" spc="-20" dirty="0">
                <a:latin typeface="Carlito"/>
                <a:cs typeface="Carlito"/>
              </a:rPr>
              <a:t>need </a:t>
            </a:r>
            <a:r>
              <a:rPr sz="2000" spc="-15" dirty="0">
                <a:latin typeface="Carlito"/>
                <a:cs typeface="Carlito"/>
              </a:rPr>
              <a:t>to </a:t>
            </a:r>
            <a:r>
              <a:rPr sz="2000" dirty="0">
                <a:latin typeface="Carlito"/>
                <a:cs typeface="Carlito"/>
              </a:rPr>
              <a:t>use </a:t>
            </a:r>
            <a:r>
              <a:rPr sz="2000" spc="-5" dirty="0">
                <a:latin typeface="Carlito"/>
                <a:cs typeface="Carlito"/>
              </a:rPr>
              <a:t>only </a:t>
            </a:r>
            <a:r>
              <a:rPr sz="2000" spc="-15" dirty="0">
                <a:latin typeface="Carlito"/>
                <a:cs typeface="Carlito"/>
              </a:rPr>
              <a:t>the </a:t>
            </a:r>
            <a:r>
              <a:rPr sz="2000" spc="5" dirty="0">
                <a:latin typeface="Carlito"/>
                <a:cs typeface="Carlito"/>
              </a:rPr>
              <a:t>last </a:t>
            </a:r>
            <a:r>
              <a:rPr sz="2000" dirty="0">
                <a:latin typeface="Carlito"/>
                <a:cs typeface="Carlito"/>
              </a:rPr>
              <a:t>5 </a:t>
            </a:r>
            <a:r>
              <a:rPr sz="2000" spc="-10" dirty="0">
                <a:latin typeface="Carlito"/>
                <a:cs typeface="Carlito"/>
              </a:rPr>
              <a:t>bits of that  octet </a:t>
            </a:r>
            <a:r>
              <a:rPr sz="2000" spc="10" dirty="0">
                <a:latin typeface="Carlito"/>
                <a:cs typeface="Carlito"/>
              </a:rPr>
              <a:t>since </a:t>
            </a:r>
            <a:r>
              <a:rPr sz="2000" spc="20" dirty="0">
                <a:latin typeface="Carlito"/>
                <a:cs typeface="Carlito"/>
              </a:rPr>
              <a:t>((2</a:t>
            </a:r>
            <a:r>
              <a:rPr sz="2025" spc="30" baseline="26748" dirty="0">
                <a:latin typeface="Carlito"/>
                <a:cs typeface="Carlito"/>
              </a:rPr>
              <a:t>5</a:t>
            </a:r>
            <a:r>
              <a:rPr sz="2000" spc="20" dirty="0">
                <a:latin typeface="Carlito"/>
                <a:cs typeface="Carlito"/>
              </a:rPr>
              <a:t>) </a:t>
            </a:r>
            <a:r>
              <a:rPr sz="2000" dirty="0">
                <a:latin typeface="Arial"/>
                <a:cs typeface="Arial"/>
              </a:rPr>
              <a:t>– </a:t>
            </a:r>
            <a:r>
              <a:rPr sz="2000" spc="10" dirty="0">
                <a:latin typeface="Carlito"/>
                <a:cs typeface="Carlito"/>
              </a:rPr>
              <a:t>2) </a:t>
            </a:r>
            <a:r>
              <a:rPr sz="2000" dirty="0">
                <a:latin typeface="Carlito"/>
                <a:cs typeface="Carlito"/>
              </a:rPr>
              <a:t>= </a:t>
            </a:r>
            <a:r>
              <a:rPr sz="2000" spc="10" dirty="0">
                <a:latin typeface="Carlito"/>
                <a:cs typeface="Carlito"/>
              </a:rPr>
              <a:t>30</a:t>
            </a:r>
            <a:r>
              <a:rPr sz="2000" spc="-330" dirty="0">
                <a:latin typeface="Carlito"/>
                <a:cs typeface="Carlito"/>
              </a:rPr>
              <a:t> </a:t>
            </a:r>
            <a:r>
              <a:rPr sz="2000" spc="5" dirty="0">
                <a:latin typeface="Carlito"/>
                <a:cs typeface="Carlito"/>
              </a:rPr>
              <a:t>which </a:t>
            </a:r>
            <a:r>
              <a:rPr sz="2000" spc="-5" dirty="0">
                <a:latin typeface="Carlito"/>
                <a:cs typeface="Carlito"/>
              </a:rPr>
              <a:t>covers </a:t>
            </a:r>
            <a:r>
              <a:rPr sz="2000" spc="-15" dirty="0">
                <a:latin typeface="Carlito"/>
                <a:cs typeface="Carlito"/>
              </a:rPr>
              <a:t>the </a:t>
            </a:r>
            <a:r>
              <a:rPr sz="2000" spc="10" dirty="0">
                <a:latin typeface="Carlito"/>
                <a:cs typeface="Carlito"/>
              </a:rPr>
              <a:t>20 </a:t>
            </a:r>
            <a:r>
              <a:rPr sz="2000" spc="-5" dirty="0">
                <a:latin typeface="Carlito"/>
                <a:cs typeface="Carlito"/>
              </a:rPr>
              <a:t>hosts.</a:t>
            </a:r>
            <a:endParaRPr sz="2000" dirty="0">
              <a:latin typeface="Carlito"/>
              <a:cs typeface="Carlito"/>
            </a:endParaRPr>
          </a:p>
          <a:p>
            <a:pPr marL="828675" marR="68580" lvl="1" indent="-346075">
              <a:lnSpc>
                <a:spcPts val="2330"/>
              </a:lnSpc>
              <a:spcBef>
                <a:spcPts val="815"/>
              </a:spcBef>
              <a:buClr>
                <a:srgbClr val="0083B7"/>
              </a:buClr>
              <a:buFont typeface="Courier New"/>
              <a:buChar char="o"/>
              <a:tabLst>
                <a:tab pos="829310" algn="l"/>
              </a:tabLst>
            </a:pPr>
            <a:r>
              <a:rPr sz="2000" spc="-10" dirty="0">
                <a:latin typeface="Carlito"/>
                <a:cs typeface="Carlito"/>
              </a:rPr>
              <a:t>The </a:t>
            </a:r>
            <a:r>
              <a:rPr sz="2000" dirty="0">
                <a:latin typeface="Carlito"/>
                <a:cs typeface="Carlito"/>
              </a:rPr>
              <a:t>remaining 3 </a:t>
            </a:r>
            <a:r>
              <a:rPr sz="2000" spc="-10" dirty="0">
                <a:latin typeface="Carlito"/>
                <a:cs typeface="Carlito"/>
              </a:rPr>
              <a:t>bits </a:t>
            </a:r>
            <a:r>
              <a:rPr sz="2000" spc="5" dirty="0">
                <a:latin typeface="Carlito"/>
                <a:cs typeface="Carlito"/>
              </a:rPr>
              <a:t>will </a:t>
            </a:r>
            <a:r>
              <a:rPr sz="2000" spc="-5" dirty="0">
                <a:latin typeface="Carlito"/>
                <a:cs typeface="Carlito"/>
              </a:rPr>
              <a:t>be </a:t>
            </a:r>
            <a:r>
              <a:rPr sz="2000" spc="-10" dirty="0">
                <a:latin typeface="Carlito"/>
                <a:cs typeface="Carlito"/>
              </a:rPr>
              <a:t>added </a:t>
            </a:r>
            <a:r>
              <a:rPr sz="2000" spc="-15" dirty="0">
                <a:latin typeface="Carlito"/>
                <a:cs typeface="Carlito"/>
              </a:rPr>
              <a:t>to the </a:t>
            </a:r>
            <a:r>
              <a:rPr sz="2000" spc="-10" dirty="0">
                <a:latin typeface="Carlito"/>
                <a:cs typeface="Carlito"/>
              </a:rPr>
              <a:t>network </a:t>
            </a:r>
            <a:r>
              <a:rPr sz="2000" dirty="0">
                <a:latin typeface="Carlito"/>
                <a:cs typeface="Carlito"/>
              </a:rPr>
              <a:t>part </a:t>
            </a:r>
            <a:r>
              <a:rPr sz="2000" spc="5" dirty="0">
                <a:latin typeface="Carlito"/>
                <a:cs typeface="Carlito"/>
              </a:rPr>
              <a:t>so </a:t>
            </a:r>
            <a:r>
              <a:rPr sz="2000" spc="-10" dirty="0">
                <a:latin typeface="Carlito"/>
                <a:cs typeface="Carlito"/>
              </a:rPr>
              <a:t>that </a:t>
            </a:r>
            <a:r>
              <a:rPr sz="2000" dirty="0">
                <a:latin typeface="Carlito"/>
                <a:cs typeface="Carlito"/>
              </a:rPr>
              <a:t>we  </a:t>
            </a:r>
            <a:r>
              <a:rPr sz="2000" spc="-10" dirty="0">
                <a:latin typeface="Carlito"/>
                <a:cs typeface="Carlito"/>
              </a:rPr>
              <a:t>have </a:t>
            </a:r>
            <a:r>
              <a:rPr sz="2000" dirty="0">
                <a:latin typeface="Carlito"/>
                <a:cs typeface="Carlito"/>
              </a:rPr>
              <a:t>a </a:t>
            </a:r>
            <a:r>
              <a:rPr sz="2000" spc="15" dirty="0">
                <a:latin typeface="Carlito"/>
                <a:cs typeface="Carlito"/>
              </a:rPr>
              <a:t>/27</a:t>
            </a:r>
            <a:r>
              <a:rPr sz="2000" spc="-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address.</a:t>
            </a:r>
          </a:p>
        </p:txBody>
      </p:sp>
      <p:sp>
        <p:nvSpPr>
          <p:cNvPr id="3" name="object 3"/>
          <p:cNvSpPr/>
          <p:nvPr/>
        </p:nvSpPr>
        <p:spPr>
          <a:xfrm>
            <a:off x="533400" y="316102"/>
            <a:ext cx="8145780" cy="815975"/>
          </a:xfrm>
          <a:custGeom>
            <a:avLst/>
            <a:gdLst/>
            <a:ahLst/>
            <a:cxnLst/>
            <a:rect l="l" t="t" r="r" b="b"/>
            <a:pathLst>
              <a:path w="8145780" h="815975">
                <a:moveTo>
                  <a:pt x="8009508" y="0"/>
                </a:moveTo>
                <a:lnTo>
                  <a:pt x="135915" y="0"/>
                </a:lnTo>
                <a:lnTo>
                  <a:pt x="92958" y="6940"/>
                </a:lnTo>
                <a:lnTo>
                  <a:pt x="55648" y="26261"/>
                </a:lnTo>
                <a:lnTo>
                  <a:pt x="26225" y="55714"/>
                </a:lnTo>
                <a:lnTo>
                  <a:pt x="6929" y="93049"/>
                </a:lnTo>
                <a:lnTo>
                  <a:pt x="0" y="136017"/>
                </a:lnTo>
                <a:lnTo>
                  <a:pt x="0" y="679576"/>
                </a:lnTo>
                <a:lnTo>
                  <a:pt x="6929" y="722544"/>
                </a:lnTo>
                <a:lnTo>
                  <a:pt x="26225" y="759879"/>
                </a:lnTo>
                <a:lnTo>
                  <a:pt x="55648" y="789332"/>
                </a:lnTo>
                <a:lnTo>
                  <a:pt x="92958" y="808653"/>
                </a:lnTo>
                <a:lnTo>
                  <a:pt x="135915" y="815594"/>
                </a:lnTo>
                <a:lnTo>
                  <a:pt x="8009508" y="815594"/>
                </a:lnTo>
                <a:lnTo>
                  <a:pt x="8052463" y="808653"/>
                </a:lnTo>
                <a:lnTo>
                  <a:pt x="8089766" y="789332"/>
                </a:lnTo>
                <a:lnTo>
                  <a:pt x="8119182" y="759879"/>
                </a:lnTo>
                <a:lnTo>
                  <a:pt x="8138471" y="722544"/>
                </a:lnTo>
                <a:lnTo>
                  <a:pt x="8145399" y="679576"/>
                </a:lnTo>
                <a:lnTo>
                  <a:pt x="8145399" y="136017"/>
                </a:lnTo>
                <a:lnTo>
                  <a:pt x="8138471" y="93049"/>
                </a:lnTo>
                <a:lnTo>
                  <a:pt x="8119182" y="55714"/>
                </a:lnTo>
                <a:lnTo>
                  <a:pt x="8089766" y="26261"/>
                </a:lnTo>
                <a:lnTo>
                  <a:pt x="8052463" y="6940"/>
                </a:lnTo>
                <a:lnTo>
                  <a:pt x="8009508" y="0"/>
                </a:lnTo>
                <a:close/>
              </a:path>
            </a:pathLst>
          </a:custGeom>
          <a:solidFill>
            <a:srgbClr val="006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90880" y="407035"/>
            <a:ext cx="256032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>
                <a:latin typeface="Carlito"/>
                <a:cs typeface="Carlito"/>
              </a:rPr>
              <a:t>IP</a:t>
            </a:r>
            <a:r>
              <a:rPr b="1" spc="-80" dirty="0">
                <a:latin typeface="Carlito"/>
                <a:cs typeface="Carlito"/>
              </a:rPr>
              <a:t> </a:t>
            </a:r>
            <a:r>
              <a:rPr b="1" spc="-10" dirty="0">
                <a:latin typeface="Carlito"/>
                <a:cs typeface="Carlito"/>
              </a:rPr>
              <a:t>Subnetting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5005" y="1388783"/>
            <a:ext cx="5130800" cy="3830954"/>
          </a:xfrm>
          <a:prstGeom prst="rect">
            <a:avLst/>
          </a:prstGeom>
        </p:spPr>
        <p:txBody>
          <a:bodyPr vert="horz" wrap="square" lIns="0" tIns="135255" rIns="0" bIns="0" rtlCol="0">
            <a:spAutoFit/>
          </a:bodyPr>
          <a:lstStyle/>
          <a:p>
            <a:pPr marL="297180" indent="-234315">
              <a:lnSpc>
                <a:spcPct val="100000"/>
              </a:lnSpc>
              <a:spcBef>
                <a:spcPts val="1065"/>
              </a:spcBef>
              <a:buClr>
                <a:srgbClr val="0083B7"/>
              </a:buClr>
              <a:buFont typeface="Wingdings"/>
              <a:buChar char=""/>
              <a:tabLst>
                <a:tab pos="297815" algn="l"/>
              </a:tabLst>
            </a:pPr>
            <a:r>
              <a:rPr sz="2400" dirty="0">
                <a:latin typeface="Carlito"/>
                <a:cs typeface="Carlito"/>
              </a:rPr>
              <a:t>Number </a:t>
            </a:r>
            <a:r>
              <a:rPr sz="2400" spc="5" dirty="0">
                <a:latin typeface="Carlito"/>
                <a:cs typeface="Carlito"/>
              </a:rPr>
              <a:t>of </a:t>
            </a:r>
            <a:r>
              <a:rPr sz="2400" spc="10" dirty="0">
                <a:latin typeface="Carlito"/>
                <a:cs typeface="Carlito"/>
              </a:rPr>
              <a:t>subnets </a:t>
            </a:r>
            <a:r>
              <a:rPr sz="2400" dirty="0">
                <a:latin typeface="Carlito"/>
                <a:cs typeface="Carlito"/>
              </a:rPr>
              <a:t>–</a:t>
            </a:r>
            <a:r>
              <a:rPr sz="2400" spc="-140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2</a:t>
            </a:r>
            <a:r>
              <a:rPr sz="2400" spc="-7" baseline="32986" dirty="0">
                <a:latin typeface="Carlito"/>
                <a:cs typeface="Carlito"/>
              </a:rPr>
              <a:t>x</a:t>
            </a:r>
            <a:r>
              <a:rPr sz="2400" spc="-5" dirty="0">
                <a:latin typeface="Carlito"/>
                <a:cs typeface="Carlito"/>
              </a:rPr>
              <a:t>-2</a:t>
            </a:r>
            <a:endParaRPr sz="2400" dirty="0">
              <a:latin typeface="Carlito"/>
              <a:cs typeface="Carlito"/>
            </a:endParaRPr>
          </a:p>
          <a:p>
            <a:pPr marL="521334">
              <a:lnSpc>
                <a:spcPct val="100000"/>
              </a:lnSpc>
              <a:spcBef>
                <a:spcPts val="805"/>
              </a:spcBef>
            </a:pPr>
            <a:r>
              <a:rPr sz="2000" spc="-10" dirty="0">
                <a:latin typeface="Carlito"/>
                <a:cs typeface="Carlito"/>
              </a:rPr>
              <a:t>Where </a:t>
            </a:r>
            <a:r>
              <a:rPr sz="2000" dirty="0">
                <a:latin typeface="Carlito"/>
                <a:cs typeface="Carlito"/>
              </a:rPr>
              <a:t>X = </a:t>
            </a:r>
            <a:r>
              <a:rPr sz="2000" spc="-10" dirty="0">
                <a:latin typeface="Carlito"/>
                <a:cs typeface="Carlito"/>
              </a:rPr>
              <a:t>number of bits</a:t>
            </a:r>
            <a:r>
              <a:rPr sz="2000" spc="160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borrowed</a:t>
            </a:r>
            <a:endParaRPr sz="20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20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450" dirty="0">
              <a:latin typeface="Carlito"/>
              <a:cs typeface="Carlito"/>
            </a:endParaRPr>
          </a:p>
          <a:p>
            <a:pPr marL="297180" indent="-234315">
              <a:lnSpc>
                <a:spcPct val="100000"/>
              </a:lnSpc>
              <a:buClr>
                <a:srgbClr val="0083B7"/>
              </a:buClr>
              <a:buFont typeface="Wingdings"/>
              <a:buChar char=""/>
              <a:tabLst>
                <a:tab pos="297815" algn="l"/>
              </a:tabLst>
            </a:pPr>
            <a:r>
              <a:rPr sz="2400" dirty="0">
                <a:latin typeface="Carlito"/>
                <a:cs typeface="Carlito"/>
              </a:rPr>
              <a:t>Number </a:t>
            </a:r>
            <a:r>
              <a:rPr sz="2400" spc="5" dirty="0">
                <a:latin typeface="Carlito"/>
                <a:cs typeface="Carlito"/>
              </a:rPr>
              <a:t>of </a:t>
            </a:r>
            <a:r>
              <a:rPr sz="2400" spc="10" dirty="0">
                <a:latin typeface="Carlito"/>
                <a:cs typeface="Carlito"/>
              </a:rPr>
              <a:t>hosts </a:t>
            </a:r>
            <a:r>
              <a:rPr sz="2400" dirty="0">
                <a:latin typeface="Carlito"/>
                <a:cs typeface="Carlito"/>
              </a:rPr>
              <a:t>–</a:t>
            </a:r>
            <a:r>
              <a:rPr sz="2400" spc="-140" dirty="0">
                <a:latin typeface="Carlito"/>
                <a:cs typeface="Carlito"/>
              </a:rPr>
              <a:t> </a:t>
            </a:r>
            <a:r>
              <a:rPr sz="2400" spc="-15" dirty="0">
                <a:latin typeface="Carlito"/>
                <a:cs typeface="Carlito"/>
              </a:rPr>
              <a:t>2</a:t>
            </a:r>
            <a:r>
              <a:rPr sz="2400" spc="-22" baseline="32986" dirty="0">
                <a:latin typeface="Carlito"/>
                <a:cs typeface="Carlito"/>
              </a:rPr>
              <a:t>y</a:t>
            </a:r>
            <a:r>
              <a:rPr sz="2400" spc="-15" dirty="0">
                <a:latin typeface="Carlito"/>
                <a:cs typeface="Carlito"/>
              </a:rPr>
              <a:t>-2</a:t>
            </a:r>
            <a:endParaRPr sz="2400" dirty="0">
              <a:latin typeface="Carlito"/>
              <a:cs typeface="Carlito"/>
            </a:endParaRPr>
          </a:p>
          <a:p>
            <a:pPr marL="521334">
              <a:lnSpc>
                <a:spcPct val="100000"/>
              </a:lnSpc>
              <a:spcBef>
                <a:spcPts val="725"/>
              </a:spcBef>
            </a:pPr>
            <a:r>
              <a:rPr sz="2000" spc="-10" dirty="0">
                <a:latin typeface="Carlito"/>
                <a:cs typeface="Carlito"/>
              </a:rPr>
              <a:t>Where </a:t>
            </a:r>
            <a:r>
              <a:rPr sz="2000" dirty="0">
                <a:latin typeface="Carlito"/>
                <a:cs typeface="Carlito"/>
              </a:rPr>
              <a:t>y = </a:t>
            </a:r>
            <a:r>
              <a:rPr sz="2000" spc="-10" dirty="0">
                <a:latin typeface="Carlito"/>
                <a:cs typeface="Carlito"/>
              </a:rPr>
              <a:t>number of</a:t>
            </a:r>
            <a:r>
              <a:rPr sz="2000" spc="8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0’s</a:t>
            </a:r>
          </a:p>
          <a:p>
            <a:pPr>
              <a:lnSpc>
                <a:spcPct val="100000"/>
              </a:lnSpc>
            </a:pPr>
            <a:endParaRPr sz="20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450" dirty="0">
              <a:latin typeface="Carlito"/>
              <a:cs typeface="Carlito"/>
            </a:endParaRPr>
          </a:p>
          <a:p>
            <a:pPr marL="297180" indent="-234315">
              <a:lnSpc>
                <a:spcPct val="100000"/>
              </a:lnSpc>
              <a:buClr>
                <a:srgbClr val="0083B7"/>
              </a:buClr>
              <a:buFont typeface="Wingdings"/>
              <a:buChar char=""/>
              <a:tabLst>
                <a:tab pos="297815" algn="l"/>
              </a:tabLst>
            </a:pPr>
            <a:r>
              <a:rPr sz="2400" dirty="0">
                <a:latin typeface="Carlito"/>
                <a:cs typeface="Carlito"/>
              </a:rPr>
              <a:t>Block </a:t>
            </a:r>
            <a:r>
              <a:rPr sz="2400" spc="5" dirty="0">
                <a:latin typeface="Carlito"/>
                <a:cs typeface="Carlito"/>
              </a:rPr>
              <a:t>Size </a:t>
            </a:r>
            <a:r>
              <a:rPr sz="2400" dirty="0">
                <a:latin typeface="Carlito"/>
                <a:cs typeface="Carlito"/>
              </a:rPr>
              <a:t>= Total </a:t>
            </a:r>
            <a:r>
              <a:rPr sz="2400" spc="5" dirty="0">
                <a:latin typeface="Carlito"/>
                <a:cs typeface="Carlito"/>
              </a:rPr>
              <a:t>number of</a:t>
            </a:r>
            <a:r>
              <a:rPr sz="2400" spc="-24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addresses</a:t>
            </a:r>
          </a:p>
          <a:p>
            <a:pPr marL="521334">
              <a:lnSpc>
                <a:spcPct val="100000"/>
              </a:lnSpc>
              <a:spcBef>
                <a:spcPts val="725"/>
              </a:spcBef>
            </a:pPr>
            <a:r>
              <a:rPr sz="2000" spc="10" dirty="0">
                <a:latin typeface="Carlito"/>
                <a:cs typeface="Carlito"/>
              </a:rPr>
              <a:t>Block </a:t>
            </a:r>
            <a:r>
              <a:rPr sz="2000" spc="-5" dirty="0">
                <a:latin typeface="Carlito"/>
                <a:cs typeface="Carlito"/>
              </a:rPr>
              <a:t>Size </a:t>
            </a:r>
            <a:r>
              <a:rPr sz="2000" dirty="0">
                <a:latin typeface="Carlito"/>
                <a:cs typeface="Carlito"/>
              </a:rPr>
              <a:t>=</a:t>
            </a:r>
            <a:r>
              <a:rPr sz="2000" spc="-35" dirty="0">
                <a:latin typeface="Carlito"/>
                <a:cs typeface="Carlito"/>
              </a:rPr>
              <a:t> </a:t>
            </a:r>
            <a:r>
              <a:rPr sz="2000" spc="10" dirty="0">
                <a:latin typeface="Carlito"/>
                <a:cs typeface="Carlito"/>
              </a:rPr>
              <a:t>256-Mask</a:t>
            </a:r>
            <a:endParaRPr sz="2000" dirty="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3400" y="316102"/>
            <a:ext cx="8145780" cy="815975"/>
          </a:xfrm>
          <a:custGeom>
            <a:avLst/>
            <a:gdLst/>
            <a:ahLst/>
            <a:cxnLst/>
            <a:rect l="l" t="t" r="r" b="b"/>
            <a:pathLst>
              <a:path w="8145780" h="815975">
                <a:moveTo>
                  <a:pt x="8009508" y="0"/>
                </a:moveTo>
                <a:lnTo>
                  <a:pt x="135915" y="0"/>
                </a:lnTo>
                <a:lnTo>
                  <a:pt x="92958" y="6940"/>
                </a:lnTo>
                <a:lnTo>
                  <a:pt x="55648" y="26261"/>
                </a:lnTo>
                <a:lnTo>
                  <a:pt x="26225" y="55714"/>
                </a:lnTo>
                <a:lnTo>
                  <a:pt x="6929" y="93049"/>
                </a:lnTo>
                <a:lnTo>
                  <a:pt x="0" y="136017"/>
                </a:lnTo>
                <a:lnTo>
                  <a:pt x="0" y="679576"/>
                </a:lnTo>
                <a:lnTo>
                  <a:pt x="6929" y="722544"/>
                </a:lnTo>
                <a:lnTo>
                  <a:pt x="26225" y="759879"/>
                </a:lnTo>
                <a:lnTo>
                  <a:pt x="55648" y="789332"/>
                </a:lnTo>
                <a:lnTo>
                  <a:pt x="92958" y="808653"/>
                </a:lnTo>
                <a:lnTo>
                  <a:pt x="135915" y="815594"/>
                </a:lnTo>
                <a:lnTo>
                  <a:pt x="8009508" y="815594"/>
                </a:lnTo>
                <a:lnTo>
                  <a:pt x="8052463" y="808653"/>
                </a:lnTo>
                <a:lnTo>
                  <a:pt x="8089766" y="789332"/>
                </a:lnTo>
                <a:lnTo>
                  <a:pt x="8119182" y="759879"/>
                </a:lnTo>
                <a:lnTo>
                  <a:pt x="8138471" y="722544"/>
                </a:lnTo>
                <a:lnTo>
                  <a:pt x="8145399" y="679576"/>
                </a:lnTo>
                <a:lnTo>
                  <a:pt x="8145399" y="136017"/>
                </a:lnTo>
                <a:lnTo>
                  <a:pt x="8138471" y="93049"/>
                </a:lnTo>
                <a:lnTo>
                  <a:pt x="8119182" y="55714"/>
                </a:lnTo>
                <a:lnTo>
                  <a:pt x="8089766" y="26261"/>
                </a:lnTo>
                <a:lnTo>
                  <a:pt x="8052463" y="6940"/>
                </a:lnTo>
                <a:lnTo>
                  <a:pt x="8009508" y="0"/>
                </a:lnTo>
                <a:close/>
              </a:path>
            </a:pathLst>
          </a:custGeom>
          <a:solidFill>
            <a:srgbClr val="006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90880" y="407035"/>
            <a:ext cx="456438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>
                <a:latin typeface="Carlito"/>
                <a:cs typeface="Carlito"/>
              </a:rPr>
              <a:t>IP </a:t>
            </a:r>
            <a:r>
              <a:rPr b="1" spc="-10" dirty="0">
                <a:latin typeface="Carlito"/>
                <a:cs typeface="Carlito"/>
              </a:rPr>
              <a:t>Subnetting </a:t>
            </a:r>
            <a:r>
              <a:rPr b="1" dirty="0">
                <a:latin typeface="Carlito"/>
                <a:cs typeface="Carlito"/>
              </a:rPr>
              <a:t>–</a:t>
            </a:r>
            <a:r>
              <a:rPr b="1" spc="-65" dirty="0">
                <a:latin typeface="Carlito"/>
                <a:cs typeface="Carlito"/>
              </a:rPr>
              <a:t> </a:t>
            </a:r>
            <a:r>
              <a:rPr b="1" spc="-10" dirty="0">
                <a:latin typeface="Carlito"/>
                <a:cs typeface="Carlito"/>
              </a:rPr>
              <a:t>Formula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1447800"/>
            <a:ext cx="7965948" cy="44317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3400" y="316102"/>
            <a:ext cx="8145780" cy="815975"/>
          </a:xfrm>
          <a:custGeom>
            <a:avLst/>
            <a:gdLst/>
            <a:ahLst/>
            <a:cxnLst/>
            <a:rect l="l" t="t" r="r" b="b"/>
            <a:pathLst>
              <a:path w="8145780" h="815975">
                <a:moveTo>
                  <a:pt x="8009508" y="0"/>
                </a:moveTo>
                <a:lnTo>
                  <a:pt x="135915" y="0"/>
                </a:lnTo>
                <a:lnTo>
                  <a:pt x="92958" y="6940"/>
                </a:lnTo>
                <a:lnTo>
                  <a:pt x="55648" y="26261"/>
                </a:lnTo>
                <a:lnTo>
                  <a:pt x="26225" y="55714"/>
                </a:lnTo>
                <a:lnTo>
                  <a:pt x="6929" y="93049"/>
                </a:lnTo>
                <a:lnTo>
                  <a:pt x="0" y="136017"/>
                </a:lnTo>
                <a:lnTo>
                  <a:pt x="0" y="679576"/>
                </a:lnTo>
                <a:lnTo>
                  <a:pt x="6929" y="722544"/>
                </a:lnTo>
                <a:lnTo>
                  <a:pt x="26225" y="759879"/>
                </a:lnTo>
                <a:lnTo>
                  <a:pt x="55648" y="789332"/>
                </a:lnTo>
                <a:lnTo>
                  <a:pt x="92958" y="808653"/>
                </a:lnTo>
                <a:lnTo>
                  <a:pt x="135915" y="815594"/>
                </a:lnTo>
                <a:lnTo>
                  <a:pt x="8009508" y="815594"/>
                </a:lnTo>
                <a:lnTo>
                  <a:pt x="8052463" y="808653"/>
                </a:lnTo>
                <a:lnTo>
                  <a:pt x="8089766" y="789332"/>
                </a:lnTo>
                <a:lnTo>
                  <a:pt x="8119182" y="759879"/>
                </a:lnTo>
                <a:lnTo>
                  <a:pt x="8138471" y="722544"/>
                </a:lnTo>
                <a:lnTo>
                  <a:pt x="8145399" y="679576"/>
                </a:lnTo>
                <a:lnTo>
                  <a:pt x="8145399" y="136017"/>
                </a:lnTo>
                <a:lnTo>
                  <a:pt x="8138471" y="93049"/>
                </a:lnTo>
                <a:lnTo>
                  <a:pt x="8119182" y="55714"/>
                </a:lnTo>
                <a:lnTo>
                  <a:pt x="8089766" y="26261"/>
                </a:lnTo>
                <a:lnTo>
                  <a:pt x="8052463" y="6940"/>
                </a:lnTo>
                <a:lnTo>
                  <a:pt x="8009508" y="0"/>
                </a:lnTo>
                <a:close/>
              </a:path>
            </a:pathLst>
          </a:custGeom>
          <a:solidFill>
            <a:srgbClr val="006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90880" y="407035"/>
            <a:ext cx="546163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>
                <a:latin typeface="Carlito"/>
                <a:cs typeface="Carlito"/>
              </a:rPr>
              <a:t>IP </a:t>
            </a:r>
            <a:r>
              <a:rPr b="1" spc="-10" dirty="0">
                <a:latin typeface="Carlito"/>
                <a:cs typeface="Carlito"/>
              </a:rPr>
              <a:t>Subnetting </a:t>
            </a:r>
            <a:r>
              <a:rPr b="1" dirty="0">
                <a:latin typeface="Carlito"/>
                <a:cs typeface="Carlito"/>
              </a:rPr>
              <a:t>– </a:t>
            </a:r>
            <a:r>
              <a:rPr b="1" spc="-10" dirty="0">
                <a:latin typeface="Carlito"/>
                <a:cs typeface="Carlito"/>
              </a:rPr>
              <a:t>Subnet</a:t>
            </a:r>
            <a:r>
              <a:rPr b="1" spc="-45" dirty="0">
                <a:latin typeface="Carlito"/>
                <a:cs typeface="Carlito"/>
              </a:rPr>
              <a:t> </a:t>
            </a:r>
            <a:r>
              <a:rPr b="1" spc="-10" dirty="0">
                <a:latin typeface="Carlito"/>
                <a:cs typeface="Carlito"/>
              </a:rPr>
              <a:t>Mask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304800"/>
            <a:ext cx="8145780" cy="838200"/>
          </a:xfrm>
          <a:custGeom>
            <a:avLst/>
            <a:gdLst/>
            <a:ahLst/>
            <a:cxnLst/>
            <a:rect l="l" t="t" r="r" b="b"/>
            <a:pathLst>
              <a:path w="8145780" h="838200">
                <a:moveTo>
                  <a:pt x="8009508" y="0"/>
                </a:moveTo>
                <a:lnTo>
                  <a:pt x="135915" y="0"/>
                </a:lnTo>
                <a:lnTo>
                  <a:pt x="92958" y="7128"/>
                </a:lnTo>
                <a:lnTo>
                  <a:pt x="55648" y="26972"/>
                </a:lnTo>
                <a:lnTo>
                  <a:pt x="26225" y="57223"/>
                </a:lnTo>
                <a:lnTo>
                  <a:pt x="6929" y="95569"/>
                </a:lnTo>
                <a:lnTo>
                  <a:pt x="0" y="139700"/>
                </a:lnTo>
                <a:lnTo>
                  <a:pt x="0" y="698500"/>
                </a:lnTo>
                <a:lnTo>
                  <a:pt x="6929" y="742630"/>
                </a:lnTo>
                <a:lnTo>
                  <a:pt x="26225" y="780976"/>
                </a:lnTo>
                <a:lnTo>
                  <a:pt x="55648" y="811227"/>
                </a:lnTo>
                <a:lnTo>
                  <a:pt x="92958" y="831071"/>
                </a:lnTo>
                <a:lnTo>
                  <a:pt x="135915" y="838200"/>
                </a:lnTo>
                <a:lnTo>
                  <a:pt x="8009508" y="838200"/>
                </a:lnTo>
                <a:lnTo>
                  <a:pt x="8052463" y="831071"/>
                </a:lnTo>
                <a:lnTo>
                  <a:pt x="8089766" y="811227"/>
                </a:lnTo>
                <a:lnTo>
                  <a:pt x="8119182" y="780976"/>
                </a:lnTo>
                <a:lnTo>
                  <a:pt x="8138471" y="742630"/>
                </a:lnTo>
                <a:lnTo>
                  <a:pt x="8145399" y="698500"/>
                </a:lnTo>
                <a:lnTo>
                  <a:pt x="8145399" y="139700"/>
                </a:lnTo>
                <a:lnTo>
                  <a:pt x="8138471" y="95569"/>
                </a:lnTo>
                <a:lnTo>
                  <a:pt x="8119182" y="57223"/>
                </a:lnTo>
                <a:lnTo>
                  <a:pt x="8089766" y="26972"/>
                </a:lnTo>
                <a:lnTo>
                  <a:pt x="8052463" y="7128"/>
                </a:lnTo>
                <a:lnTo>
                  <a:pt x="8009508" y="0"/>
                </a:lnTo>
                <a:close/>
              </a:path>
            </a:pathLst>
          </a:custGeom>
          <a:solidFill>
            <a:srgbClr val="006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0880" y="383540"/>
            <a:ext cx="549211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10" dirty="0">
                <a:latin typeface="Carlito"/>
                <a:cs typeface="Carlito"/>
              </a:rPr>
              <a:t>Subnet </a:t>
            </a:r>
            <a:r>
              <a:rPr b="1" spc="-5" dirty="0">
                <a:latin typeface="Carlito"/>
                <a:cs typeface="Carlito"/>
              </a:rPr>
              <a:t>Masks </a:t>
            </a:r>
            <a:r>
              <a:rPr b="1" dirty="0">
                <a:latin typeface="Carlito"/>
                <a:cs typeface="Carlito"/>
              </a:rPr>
              <a:t>&amp; </a:t>
            </a:r>
            <a:r>
              <a:rPr b="1" spc="-5" dirty="0">
                <a:latin typeface="Carlito"/>
                <a:cs typeface="Carlito"/>
              </a:rPr>
              <a:t>CIDR</a:t>
            </a:r>
            <a:r>
              <a:rPr b="1" dirty="0">
                <a:latin typeface="Carlito"/>
                <a:cs typeface="Carlito"/>
              </a:rPr>
              <a:t> Values</a:t>
            </a:r>
          </a:p>
        </p:txBody>
      </p:sp>
      <p:sp>
        <p:nvSpPr>
          <p:cNvPr id="4" name="object 4"/>
          <p:cNvSpPr/>
          <p:nvPr/>
        </p:nvSpPr>
        <p:spPr>
          <a:xfrm>
            <a:off x="886129" y="2486956"/>
            <a:ext cx="7371742" cy="40662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79FC0A8-ED64-88D9-8960-819B481D5B56}"/>
              </a:ext>
            </a:extLst>
          </p:cNvPr>
          <p:cNvSpPr txBox="1"/>
          <p:nvPr/>
        </p:nvSpPr>
        <p:spPr>
          <a:xfrm>
            <a:off x="651164" y="1214813"/>
            <a:ext cx="81457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effectLst/>
                <a:latin typeface="Arial" panose="020B0604020202020204" pitchFamily="34" charset="0"/>
              </a:rPr>
              <a:t>CIDR</a:t>
            </a:r>
            <a:r>
              <a:rPr lang="en-US" b="0" i="0" dirty="0">
                <a:effectLst/>
                <a:latin typeface="Arial" panose="020B0604020202020204" pitchFamily="34" charset="0"/>
              </a:rPr>
              <a:t> (Classless Inter-Domain Routing) also known as </a:t>
            </a:r>
            <a:r>
              <a:rPr lang="en-US" b="0" i="1" dirty="0" err="1">
                <a:effectLst/>
                <a:latin typeface="Arial" panose="020B0604020202020204" pitchFamily="34" charset="0"/>
              </a:rPr>
              <a:t>supernetting</a:t>
            </a:r>
            <a:r>
              <a:rPr lang="en-US" b="0" i="0" dirty="0">
                <a:effectLst/>
                <a:latin typeface="Arial" panose="020B0604020202020204" pitchFamily="34" charset="0"/>
              </a:rPr>
              <a:t> -- is a method of assigning Internet Protocol (</a:t>
            </a:r>
            <a:r>
              <a:rPr lang="en-US" b="0" i="0" u="sng" dirty="0">
                <a:effectLst/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IP</a:t>
            </a:r>
            <a:r>
              <a:rPr lang="en-US" b="0" i="0" dirty="0">
                <a:effectLst/>
                <a:latin typeface="Arial" panose="020B0604020202020204" pitchFamily="34" charset="0"/>
              </a:rPr>
              <a:t>) addresses that improves the efficiency of address distribution and replaces the previous system based on Class A, Class B and Class C networks.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37625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5115" y="1455170"/>
            <a:ext cx="3764279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6379" indent="-234315">
              <a:lnSpc>
                <a:spcPct val="100000"/>
              </a:lnSpc>
              <a:spcBef>
                <a:spcPts val="100"/>
              </a:spcBef>
              <a:buClr>
                <a:srgbClr val="0083B7"/>
              </a:buClr>
              <a:buFont typeface="Wingdings"/>
              <a:buChar char=""/>
              <a:tabLst>
                <a:tab pos="247015" algn="l"/>
              </a:tabLst>
            </a:pPr>
            <a:r>
              <a:rPr sz="2400" spc="10" dirty="0">
                <a:latin typeface="Carlito"/>
                <a:cs typeface="Carlito"/>
              </a:rPr>
              <a:t>Possible subnet </a:t>
            </a:r>
            <a:r>
              <a:rPr sz="2400" spc="-5" dirty="0">
                <a:latin typeface="Carlito"/>
                <a:cs typeface="Carlito"/>
              </a:rPr>
              <a:t>mask</a:t>
            </a:r>
            <a:r>
              <a:rPr sz="2400" spc="-26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values</a:t>
            </a:r>
          </a:p>
        </p:txBody>
      </p:sp>
      <p:sp>
        <p:nvSpPr>
          <p:cNvPr id="3" name="object 3"/>
          <p:cNvSpPr/>
          <p:nvPr/>
        </p:nvSpPr>
        <p:spPr>
          <a:xfrm>
            <a:off x="285115" y="2091134"/>
            <a:ext cx="5867400" cy="43598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3400" y="316102"/>
            <a:ext cx="8145780" cy="815975"/>
          </a:xfrm>
          <a:custGeom>
            <a:avLst/>
            <a:gdLst/>
            <a:ahLst/>
            <a:cxnLst/>
            <a:rect l="l" t="t" r="r" b="b"/>
            <a:pathLst>
              <a:path w="8145780" h="815975">
                <a:moveTo>
                  <a:pt x="8009508" y="0"/>
                </a:moveTo>
                <a:lnTo>
                  <a:pt x="135915" y="0"/>
                </a:lnTo>
                <a:lnTo>
                  <a:pt x="92958" y="6940"/>
                </a:lnTo>
                <a:lnTo>
                  <a:pt x="55648" y="26261"/>
                </a:lnTo>
                <a:lnTo>
                  <a:pt x="26225" y="55714"/>
                </a:lnTo>
                <a:lnTo>
                  <a:pt x="6929" y="93049"/>
                </a:lnTo>
                <a:lnTo>
                  <a:pt x="0" y="136017"/>
                </a:lnTo>
                <a:lnTo>
                  <a:pt x="0" y="679576"/>
                </a:lnTo>
                <a:lnTo>
                  <a:pt x="6929" y="722544"/>
                </a:lnTo>
                <a:lnTo>
                  <a:pt x="26225" y="759879"/>
                </a:lnTo>
                <a:lnTo>
                  <a:pt x="55648" y="789332"/>
                </a:lnTo>
                <a:lnTo>
                  <a:pt x="92958" y="808653"/>
                </a:lnTo>
                <a:lnTo>
                  <a:pt x="135915" y="815594"/>
                </a:lnTo>
                <a:lnTo>
                  <a:pt x="8009508" y="815594"/>
                </a:lnTo>
                <a:lnTo>
                  <a:pt x="8052463" y="808653"/>
                </a:lnTo>
                <a:lnTo>
                  <a:pt x="8089766" y="789332"/>
                </a:lnTo>
                <a:lnTo>
                  <a:pt x="8119182" y="759879"/>
                </a:lnTo>
                <a:lnTo>
                  <a:pt x="8138471" y="722544"/>
                </a:lnTo>
                <a:lnTo>
                  <a:pt x="8145399" y="679576"/>
                </a:lnTo>
                <a:lnTo>
                  <a:pt x="8145399" y="136017"/>
                </a:lnTo>
                <a:lnTo>
                  <a:pt x="8138471" y="93049"/>
                </a:lnTo>
                <a:lnTo>
                  <a:pt x="8119182" y="55714"/>
                </a:lnTo>
                <a:lnTo>
                  <a:pt x="8089766" y="26261"/>
                </a:lnTo>
                <a:lnTo>
                  <a:pt x="8052463" y="6940"/>
                </a:lnTo>
                <a:lnTo>
                  <a:pt x="8009508" y="0"/>
                </a:lnTo>
                <a:close/>
              </a:path>
            </a:pathLst>
          </a:custGeom>
          <a:solidFill>
            <a:srgbClr val="006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90880" y="407035"/>
            <a:ext cx="546163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>
                <a:latin typeface="Carlito"/>
                <a:cs typeface="Carlito"/>
              </a:rPr>
              <a:t>IP </a:t>
            </a:r>
            <a:r>
              <a:rPr b="1" spc="-10" dirty="0">
                <a:latin typeface="Carlito"/>
                <a:cs typeface="Carlito"/>
              </a:rPr>
              <a:t>Subnetting </a:t>
            </a:r>
            <a:r>
              <a:rPr b="1" dirty="0">
                <a:latin typeface="Carlito"/>
                <a:cs typeface="Carlito"/>
              </a:rPr>
              <a:t>– </a:t>
            </a:r>
            <a:r>
              <a:rPr b="1" spc="-10" dirty="0">
                <a:latin typeface="Carlito"/>
                <a:cs typeface="Carlito"/>
              </a:rPr>
              <a:t>Subnet</a:t>
            </a:r>
            <a:r>
              <a:rPr b="1" spc="-45" dirty="0">
                <a:latin typeface="Carlito"/>
                <a:cs typeface="Carlito"/>
              </a:rPr>
              <a:t> </a:t>
            </a:r>
            <a:r>
              <a:rPr b="1" spc="-10" dirty="0">
                <a:latin typeface="Carlito"/>
                <a:cs typeface="Carlito"/>
              </a:rPr>
              <a:t>Mask</a:t>
            </a:r>
          </a:p>
        </p:txBody>
      </p:sp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xmlns="" id="{EE2FB411-C880-B565-3511-D08DE39188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5340417"/>
              </p:ext>
            </p:extLst>
          </p:nvPr>
        </p:nvGraphicFramePr>
        <p:xfrm>
          <a:off x="6489065" y="1455170"/>
          <a:ext cx="2369820" cy="33388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84910">
                  <a:extLst>
                    <a:ext uri="{9D8B030D-6E8A-4147-A177-3AD203B41FA5}">
                      <a16:colId xmlns:a16="http://schemas.microsoft.com/office/drawing/2014/main" xmlns="" val="3278531431"/>
                    </a:ext>
                  </a:extLst>
                </a:gridCol>
                <a:gridCol w="11849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81829"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lang="en-US" sz="2400" b="1" spc="-5" dirty="0">
                          <a:latin typeface="Tahoma"/>
                          <a:cs typeface="Tahoma"/>
                        </a:rPr>
                        <a:t>Mask</a:t>
                      </a:r>
                      <a:endParaRPr lang="en-US" sz="2400" dirty="0">
                        <a:latin typeface="Tahoma"/>
                        <a:cs typeface="Tahoma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2400" b="1" dirty="0">
                          <a:latin typeface="Tahoma"/>
                          <a:cs typeface="Tahoma"/>
                        </a:rPr>
                        <a:t>CIDR</a:t>
                      </a:r>
                      <a:endParaRPr sz="2400" dirty="0">
                        <a:latin typeface="Tahoma"/>
                        <a:cs typeface="Tahoma"/>
                      </a:endParaRPr>
                    </a:p>
                  </a:txBody>
                  <a:tcPr marL="0" marR="0" marT="482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3000">
                <a:tc>
                  <a:txBody>
                    <a:bodyPr/>
                    <a:lstStyle/>
                    <a:p>
                      <a:pPr marL="96520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lang="en-US" sz="2400" dirty="0">
                          <a:latin typeface="Tahoma"/>
                          <a:cs typeface="Tahoma"/>
                        </a:rPr>
                        <a:t>0</a:t>
                      </a:r>
                    </a:p>
                  </a:txBody>
                  <a:tcPr marL="0" marR="0" marT="495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3980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2400" dirty="0">
                          <a:latin typeface="Tahoma"/>
                          <a:cs typeface="Tahoma"/>
                        </a:rPr>
                        <a:t>/24</a:t>
                      </a:r>
                    </a:p>
                  </a:txBody>
                  <a:tcPr marL="0" marR="0" marT="495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3586">
                <a:tc>
                  <a:txBody>
                    <a:bodyPr/>
                    <a:lstStyle/>
                    <a:p>
                      <a:pPr marL="96520"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lang="en-US" sz="2400" spc="30" dirty="0">
                          <a:latin typeface="Tahoma"/>
                          <a:cs typeface="Tahoma"/>
                        </a:rPr>
                        <a:t>128</a:t>
                      </a:r>
                      <a:endParaRPr lang="en-US" sz="2400" dirty="0">
                        <a:latin typeface="Tahoma"/>
                        <a:cs typeface="Tahoma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3980"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2400" dirty="0">
                          <a:latin typeface="Tahoma"/>
                          <a:cs typeface="Tahoma"/>
                        </a:rPr>
                        <a:t>/25</a:t>
                      </a:r>
                    </a:p>
                  </a:txBody>
                  <a:tcPr marL="0" marR="0" marT="501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4172">
                <a:tc>
                  <a:txBody>
                    <a:bodyPr/>
                    <a:lstStyle/>
                    <a:p>
                      <a:pPr marL="96520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2400" spc="30" dirty="0">
                          <a:latin typeface="Tahoma"/>
                          <a:cs typeface="Tahoma"/>
                        </a:rPr>
                        <a:t>192</a:t>
                      </a:r>
                      <a:endParaRPr lang="en-US" sz="2400" dirty="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3980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2400" spc="5" dirty="0">
                          <a:latin typeface="Tahoma"/>
                          <a:cs typeface="Tahoma"/>
                        </a:rPr>
                        <a:t>/26</a:t>
                      </a:r>
                      <a:endParaRPr sz="2400" dirty="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5342">
                <a:tc>
                  <a:txBody>
                    <a:bodyPr/>
                    <a:lstStyle/>
                    <a:p>
                      <a:pPr marL="9652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n-US" sz="2400" spc="30" dirty="0">
                          <a:latin typeface="Tahoma"/>
                          <a:cs typeface="Tahoma"/>
                        </a:rPr>
                        <a:t>224</a:t>
                      </a:r>
                      <a:endParaRPr lang="en-US" sz="2400" dirty="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398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400" dirty="0">
                          <a:latin typeface="Tahoma"/>
                          <a:cs typeface="Tahoma"/>
                        </a:rPr>
                        <a:t>/27</a:t>
                      </a:r>
                    </a:p>
                  </a:txBody>
                  <a:tcPr marL="0" marR="0" marT="5206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5928">
                <a:tc>
                  <a:txBody>
                    <a:bodyPr/>
                    <a:lstStyle/>
                    <a:p>
                      <a:pPr marL="96520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sz="2400" spc="30" dirty="0">
                          <a:latin typeface="Tahoma"/>
                          <a:cs typeface="Tahoma"/>
                        </a:rPr>
                        <a:t>240</a:t>
                      </a:r>
                      <a:endParaRPr lang="en-US" sz="2400" dirty="0">
                        <a:latin typeface="Tahoma"/>
                        <a:cs typeface="Tahoma"/>
                      </a:endParaRPr>
                    </a:p>
                  </a:txBody>
                  <a:tcPr marL="0" marR="0" marT="527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3980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2400" dirty="0">
                          <a:latin typeface="Tahoma"/>
                          <a:cs typeface="Tahoma"/>
                        </a:rPr>
                        <a:t>/28</a:t>
                      </a:r>
                    </a:p>
                  </a:txBody>
                  <a:tcPr marL="0" marR="0" marT="527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7100">
                <a:tc>
                  <a:txBody>
                    <a:bodyPr/>
                    <a:lstStyle/>
                    <a:p>
                      <a:pPr marL="96520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lang="en-US" sz="2400" spc="30" dirty="0">
                          <a:latin typeface="Tahoma"/>
                          <a:cs typeface="Tahoma"/>
                        </a:rPr>
                        <a:t>248</a:t>
                      </a:r>
                      <a:endParaRPr lang="en-US" sz="2400" dirty="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3980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2400" dirty="0">
                          <a:latin typeface="Tahoma"/>
                          <a:cs typeface="Tahoma"/>
                        </a:rPr>
                        <a:t>/29</a:t>
                      </a:r>
                    </a:p>
                  </a:txBody>
                  <a:tcPr marL="0" marR="0" marT="539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8270">
                <a:tc>
                  <a:txBody>
                    <a:bodyPr/>
                    <a:lstStyle/>
                    <a:p>
                      <a:pPr marL="96520"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2400" spc="30" dirty="0">
                          <a:latin typeface="Tahoma"/>
                          <a:cs typeface="Tahoma"/>
                        </a:rPr>
                        <a:t>252</a:t>
                      </a:r>
                      <a:endParaRPr sz="2400" dirty="0">
                        <a:latin typeface="Tahoma"/>
                        <a:cs typeface="Tahoma"/>
                      </a:endParaRPr>
                    </a:p>
                  </a:txBody>
                  <a:tcPr marL="0" marR="0" marT="552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980"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2400" dirty="0">
                          <a:latin typeface="Tahoma"/>
                          <a:cs typeface="Tahoma"/>
                        </a:rPr>
                        <a:t>/30</a:t>
                      </a:r>
                    </a:p>
                  </a:txBody>
                  <a:tcPr marL="0" marR="0" marT="552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0850" y="1331023"/>
            <a:ext cx="8208645" cy="4807585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246379" marR="5080" indent="-234315" algn="just">
              <a:lnSpc>
                <a:spcPct val="84800"/>
              </a:lnSpc>
              <a:spcBef>
                <a:spcPts val="540"/>
              </a:spcBef>
              <a:buClr>
                <a:srgbClr val="0083B7"/>
              </a:buClr>
              <a:buFont typeface="Wingdings"/>
              <a:buChar char=""/>
              <a:tabLst>
                <a:tab pos="247015" algn="l"/>
              </a:tabLst>
            </a:pPr>
            <a:r>
              <a:rPr sz="2400" u="heavy" spc="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Question</a:t>
            </a:r>
            <a:r>
              <a:rPr sz="2400" spc="5" dirty="0">
                <a:latin typeface="Carlito"/>
                <a:cs typeface="Carlito"/>
              </a:rPr>
              <a:t>: </a:t>
            </a:r>
            <a:r>
              <a:rPr sz="2400" dirty="0">
                <a:latin typeface="Carlito"/>
                <a:cs typeface="Carlito"/>
              </a:rPr>
              <a:t>What </a:t>
            </a:r>
            <a:r>
              <a:rPr sz="2400" spc="-25" dirty="0">
                <a:latin typeface="Carlito"/>
                <a:cs typeface="Carlito"/>
              </a:rPr>
              <a:t>are </a:t>
            </a:r>
            <a:r>
              <a:rPr sz="2400" spc="5" dirty="0">
                <a:latin typeface="Carlito"/>
                <a:cs typeface="Carlito"/>
              </a:rPr>
              <a:t>the </a:t>
            </a:r>
            <a:r>
              <a:rPr sz="2400" spc="10" dirty="0">
                <a:latin typeface="Carlito"/>
                <a:cs typeface="Carlito"/>
              </a:rPr>
              <a:t>subnet </a:t>
            </a:r>
            <a:r>
              <a:rPr sz="2400" spc="-5" dirty="0">
                <a:latin typeface="Carlito"/>
                <a:cs typeface="Carlito"/>
              </a:rPr>
              <a:t>and broadcast </a:t>
            </a:r>
            <a:r>
              <a:rPr sz="2400" dirty="0">
                <a:latin typeface="Carlito"/>
                <a:cs typeface="Carlito"/>
              </a:rPr>
              <a:t>addresses for </a:t>
            </a:r>
            <a:r>
              <a:rPr sz="2400" spc="5" dirty="0">
                <a:latin typeface="Carlito"/>
                <a:cs typeface="Carlito"/>
              </a:rPr>
              <a:t>the  </a:t>
            </a:r>
            <a:r>
              <a:rPr sz="2400" spc="10" dirty="0">
                <a:latin typeface="Carlito"/>
                <a:cs typeface="Carlito"/>
              </a:rPr>
              <a:t>subnet </a:t>
            </a:r>
            <a:r>
              <a:rPr sz="2400" dirty="0">
                <a:latin typeface="Carlito"/>
                <a:cs typeface="Carlito"/>
              </a:rPr>
              <a:t>which </a:t>
            </a:r>
            <a:r>
              <a:rPr sz="2400" spc="5" dirty="0">
                <a:latin typeface="Carlito"/>
                <a:cs typeface="Carlito"/>
              </a:rPr>
              <a:t>the </a:t>
            </a:r>
            <a:r>
              <a:rPr sz="2400" spc="15" dirty="0">
                <a:latin typeface="Carlito"/>
                <a:cs typeface="Carlito"/>
              </a:rPr>
              <a:t>IP </a:t>
            </a:r>
            <a:r>
              <a:rPr sz="2400" spc="-5" dirty="0">
                <a:latin typeface="Carlito"/>
                <a:cs typeface="Carlito"/>
              </a:rPr>
              <a:t>172.16.10.10 </a:t>
            </a:r>
            <a:r>
              <a:rPr sz="2400" spc="-10" dirty="0">
                <a:latin typeface="Carlito"/>
                <a:cs typeface="Carlito"/>
              </a:rPr>
              <a:t>255.255.255.192 </a:t>
            </a:r>
            <a:r>
              <a:rPr sz="2400" dirty="0">
                <a:latin typeface="Carlito"/>
                <a:cs typeface="Carlito"/>
              </a:rPr>
              <a:t>is a</a:t>
            </a:r>
            <a:r>
              <a:rPr sz="2400" spc="-225" dirty="0">
                <a:latin typeface="Carlito"/>
                <a:cs typeface="Carlito"/>
              </a:rPr>
              <a:t> </a:t>
            </a:r>
            <a:r>
              <a:rPr sz="2400" spc="5" dirty="0">
                <a:latin typeface="Carlito"/>
                <a:cs typeface="Carlito"/>
              </a:rPr>
              <a:t>member  </a:t>
            </a:r>
            <a:r>
              <a:rPr sz="2400" dirty="0">
                <a:latin typeface="Carlito"/>
                <a:cs typeface="Carlito"/>
              </a:rPr>
              <a:t>of?</a:t>
            </a:r>
            <a:endParaRPr sz="2400">
              <a:latin typeface="Carlito"/>
              <a:cs typeface="Carlito"/>
            </a:endParaRPr>
          </a:p>
          <a:p>
            <a:pPr marL="246379" indent="-234315" algn="just">
              <a:lnSpc>
                <a:spcPct val="100000"/>
              </a:lnSpc>
              <a:spcBef>
                <a:spcPts val="1045"/>
              </a:spcBef>
              <a:buClr>
                <a:srgbClr val="0083B7"/>
              </a:buClr>
              <a:buFont typeface="Wingdings"/>
              <a:buChar char=""/>
              <a:tabLst>
                <a:tab pos="247015" algn="l"/>
              </a:tabLst>
            </a:pPr>
            <a:r>
              <a:rPr sz="2400" spc="-10" dirty="0">
                <a:latin typeface="Carlito"/>
                <a:cs typeface="Carlito"/>
              </a:rPr>
              <a:t>Answer:</a:t>
            </a:r>
            <a:endParaRPr sz="2400">
              <a:latin typeface="Carlito"/>
              <a:cs typeface="Carlito"/>
            </a:endParaRPr>
          </a:p>
          <a:p>
            <a:pPr marL="815975" lvl="1" indent="-346075">
              <a:lnSpc>
                <a:spcPct val="100000"/>
              </a:lnSpc>
              <a:spcBef>
                <a:spcPts val="484"/>
              </a:spcBef>
              <a:buClr>
                <a:srgbClr val="0083B7"/>
              </a:buClr>
              <a:buAutoNum type="arabicParenR"/>
              <a:tabLst>
                <a:tab pos="815975" algn="l"/>
                <a:tab pos="816610" algn="l"/>
              </a:tabLst>
            </a:pPr>
            <a:r>
              <a:rPr sz="2000" spc="-10" dirty="0">
                <a:latin typeface="Carlito"/>
                <a:cs typeface="Carlito"/>
              </a:rPr>
              <a:t>Find </a:t>
            </a:r>
            <a:r>
              <a:rPr sz="2000" spc="-15" dirty="0">
                <a:latin typeface="Carlito"/>
                <a:cs typeface="Carlito"/>
              </a:rPr>
              <a:t>the </a:t>
            </a:r>
            <a:r>
              <a:rPr sz="2000" spc="5" dirty="0">
                <a:latin typeface="Carlito"/>
                <a:cs typeface="Carlito"/>
              </a:rPr>
              <a:t>block</a:t>
            </a:r>
            <a:r>
              <a:rPr sz="2000" spc="100" dirty="0">
                <a:latin typeface="Carlito"/>
                <a:cs typeface="Carlito"/>
              </a:rPr>
              <a:t> </a:t>
            </a:r>
            <a:r>
              <a:rPr sz="2000" spc="10" dirty="0">
                <a:latin typeface="Carlito"/>
                <a:cs typeface="Carlito"/>
              </a:rPr>
              <a:t>size</a:t>
            </a:r>
            <a:endParaRPr sz="2000">
              <a:latin typeface="Carlito"/>
              <a:cs typeface="Carlito"/>
            </a:endParaRPr>
          </a:p>
          <a:p>
            <a:pPr marL="815975" marR="2576830">
              <a:lnSpc>
                <a:spcPts val="2880"/>
              </a:lnSpc>
              <a:spcBef>
                <a:spcPts val="175"/>
              </a:spcBef>
            </a:pPr>
            <a:r>
              <a:rPr sz="2000" spc="15" dirty="0">
                <a:latin typeface="Carlito"/>
                <a:cs typeface="Carlito"/>
              </a:rPr>
              <a:t>256 </a:t>
            </a:r>
            <a:r>
              <a:rPr sz="2000" dirty="0">
                <a:latin typeface="Carlito"/>
                <a:cs typeface="Carlito"/>
              </a:rPr>
              <a:t>– </a:t>
            </a:r>
            <a:r>
              <a:rPr sz="2000" spc="15" dirty="0">
                <a:latin typeface="Carlito"/>
                <a:cs typeface="Carlito"/>
              </a:rPr>
              <a:t>192 </a:t>
            </a:r>
            <a:r>
              <a:rPr sz="2000" spc="10" dirty="0">
                <a:latin typeface="Carlito"/>
                <a:cs typeface="Carlito"/>
              </a:rPr>
              <a:t>(last </a:t>
            </a:r>
            <a:r>
              <a:rPr sz="2000" spc="-10" dirty="0">
                <a:latin typeface="Carlito"/>
                <a:cs typeface="Carlito"/>
              </a:rPr>
              <a:t>octet of </a:t>
            </a:r>
            <a:r>
              <a:rPr sz="2000" spc="-15" dirty="0">
                <a:latin typeface="Carlito"/>
                <a:cs typeface="Carlito"/>
              </a:rPr>
              <a:t>the </a:t>
            </a:r>
            <a:r>
              <a:rPr sz="2000" spc="-10" dirty="0">
                <a:latin typeface="Carlito"/>
                <a:cs typeface="Carlito"/>
              </a:rPr>
              <a:t>subnet </a:t>
            </a:r>
            <a:r>
              <a:rPr sz="2000" spc="-5" dirty="0">
                <a:latin typeface="Carlito"/>
                <a:cs typeface="Carlito"/>
              </a:rPr>
              <a:t>mask) </a:t>
            </a:r>
            <a:r>
              <a:rPr sz="2000" dirty="0">
                <a:latin typeface="Carlito"/>
                <a:cs typeface="Carlito"/>
              </a:rPr>
              <a:t>= </a:t>
            </a:r>
            <a:r>
              <a:rPr sz="2000" spc="25" dirty="0">
                <a:latin typeface="Carlito"/>
                <a:cs typeface="Carlito"/>
              </a:rPr>
              <a:t>64.  </a:t>
            </a:r>
            <a:r>
              <a:rPr sz="2000" spc="10" dirty="0">
                <a:latin typeface="Carlito"/>
                <a:cs typeface="Carlito"/>
              </a:rPr>
              <a:t>Block size </a:t>
            </a:r>
            <a:r>
              <a:rPr sz="2000" dirty="0">
                <a:latin typeface="Carlito"/>
                <a:cs typeface="Carlito"/>
              </a:rPr>
              <a:t>=</a:t>
            </a:r>
            <a:r>
              <a:rPr sz="2000" spc="-130" dirty="0">
                <a:latin typeface="Carlito"/>
                <a:cs typeface="Carlito"/>
              </a:rPr>
              <a:t> </a:t>
            </a:r>
            <a:r>
              <a:rPr sz="2000" spc="15" dirty="0">
                <a:latin typeface="Carlito"/>
                <a:cs typeface="Carlito"/>
              </a:rPr>
              <a:t>64.</a:t>
            </a:r>
            <a:endParaRPr sz="2000">
              <a:latin typeface="Carlito"/>
              <a:cs typeface="Carlito"/>
            </a:endParaRPr>
          </a:p>
          <a:p>
            <a:pPr marL="815975" lvl="1" indent="-346075">
              <a:lnSpc>
                <a:spcPct val="100000"/>
              </a:lnSpc>
              <a:spcBef>
                <a:spcPts val="315"/>
              </a:spcBef>
              <a:buClr>
                <a:srgbClr val="0083B7"/>
              </a:buClr>
              <a:buAutoNum type="arabicParenR" startAt="2"/>
              <a:tabLst>
                <a:tab pos="815975" algn="l"/>
                <a:tab pos="816610" algn="l"/>
              </a:tabLst>
            </a:pPr>
            <a:r>
              <a:rPr sz="2000" spc="-20" dirty="0">
                <a:latin typeface="Carlito"/>
                <a:cs typeface="Carlito"/>
              </a:rPr>
              <a:t>Subnets </a:t>
            </a:r>
            <a:r>
              <a:rPr sz="2000" spc="5" dirty="0">
                <a:latin typeface="Carlito"/>
                <a:cs typeface="Carlito"/>
              </a:rPr>
              <a:t>are </a:t>
            </a:r>
            <a:r>
              <a:rPr sz="2000" dirty="0">
                <a:latin typeface="Carlito"/>
                <a:cs typeface="Carlito"/>
              </a:rPr>
              <a:t>: </a:t>
            </a:r>
            <a:r>
              <a:rPr sz="2000" spc="10" dirty="0">
                <a:latin typeface="Carlito"/>
                <a:cs typeface="Carlito"/>
              </a:rPr>
              <a:t>0, </a:t>
            </a:r>
            <a:r>
              <a:rPr sz="2000" spc="15" dirty="0">
                <a:latin typeface="Carlito"/>
                <a:cs typeface="Carlito"/>
              </a:rPr>
              <a:t>64, 128,</a:t>
            </a:r>
            <a:r>
              <a:rPr sz="2000" spc="-80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etc.</a:t>
            </a:r>
            <a:endParaRPr sz="2000">
              <a:latin typeface="Carlito"/>
              <a:cs typeface="Carlito"/>
            </a:endParaRPr>
          </a:p>
          <a:p>
            <a:pPr marL="815975">
              <a:lnSpc>
                <a:spcPct val="100000"/>
              </a:lnSpc>
              <a:spcBef>
                <a:spcPts val="484"/>
              </a:spcBef>
            </a:pPr>
            <a:r>
              <a:rPr sz="2000" spc="-10" dirty="0">
                <a:latin typeface="Carlito"/>
                <a:cs typeface="Carlito"/>
              </a:rPr>
              <a:t>The </a:t>
            </a:r>
            <a:r>
              <a:rPr sz="2000" spc="5" dirty="0">
                <a:latin typeface="Carlito"/>
                <a:cs typeface="Carlito"/>
              </a:rPr>
              <a:t>last </a:t>
            </a:r>
            <a:r>
              <a:rPr sz="2000" spc="-10" dirty="0">
                <a:latin typeface="Carlito"/>
                <a:cs typeface="Carlito"/>
              </a:rPr>
              <a:t>octet of </a:t>
            </a:r>
            <a:r>
              <a:rPr sz="2000" spc="-15" dirty="0">
                <a:latin typeface="Carlito"/>
                <a:cs typeface="Carlito"/>
              </a:rPr>
              <a:t>the IP </a:t>
            </a:r>
            <a:r>
              <a:rPr sz="2000" spc="5" dirty="0">
                <a:latin typeface="Carlito"/>
                <a:cs typeface="Carlito"/>
              </a:rPr>
              <a:t>is </a:t>
            </a:r>
            <a:r>
              <a:rPr sz="2000" spc="10" dirty="0">
                <a:latin typeface="Carlito"/>
                <a:cs typeface="Carlito"/>
              </a:rPr>
              <a:t>10 </a:t>
            </a:r>
            <a:r>
              <a:rPr sz="2000" dirty="0">
                <a:latin typeface="Carlito"/>
                <a:cs typeface="Carlito"/>
              </a:rPr>
              <a:t>and </a:t>
            </a:r>
            <a:r>
              <a:rPr sz="2000" spc="10" dirty="0">
                <a:latin typeface="Carlito"/>
                <a:cs typeface="Carlito"/>
              </a:rPr>
              <a:t>10 </a:t>
            </a:r>
            <a:r>
              <a:rPr sz="2000" spc="5" dirty="0">
                <a:latin typeface="Carlito"/>
                <a:cs typeface="Carlito"/>
              </a:rPr>
              <a:t>is in </a:t>
            </a:r>
            <a:r>
              <a:rPr sz="2000" spc="-15" dirty="0">
                <a:latin typeface="Carlito"/>
                <a:cs typeface="Carlito"/>
              </a:rPr>
              <a:t>the </a:t>
            </a:r>
            <a:r>
              <a:rPr sz="2000" dirty="0">
                <a:latin typeface="Carlito"/>
                <a:cs typeface="Carlito"/>
              </a:rPr>
              <a:t>0</a:t>
            </a:r>
            <a:r>
              <a:rPr sz="2000" spc="114" dirty="0">
                <a:latin typeface="Carlito"/>
                <a:cs typeface="Carlito"/>
              </a:rPr>
              <a:t> </a:t>
            </a:r>
            <a:r>
              <a:rPr sz="2000" spc="-15" dirty="0">
                <a:latin typeface="Carlito"/>
                <a:cs typeface="Carlito"/>
              </a:rPr>
              <a:t>subnet.</a:t>
            </a:r>
            <a:endParaRPr sz="2000">
              <a:latin typeface="Carlito"/>
              <a:cs typeface="Carlito"/>
            </a:endParaRPr>
          </a:p>
          <a:p>
            <a:pPr marL="815975" lvl="1" indent="-346075">
              <a:lnSpc>
                <a:spcPct val="100000"/>
              </a:lnSpc>
              <a:spcBef>
                <a:spcPts val="484"/>
              </a:spcBef>
              <a:buClr>
                <a:srgbClr val="0083B7"/>
              </a:buClr>
              <a:buAutoNum type="arabicParenR" startAt="3"/>
              <a:tabLst>
                <a:tab pos="815975" algn="l"/>
                <a:tab pos="816610" algn="l"/>
              </a:tabLst>
            </a:pPr>
            <a:r>
              <a:rPr sz="2000" spc="-15" dirty="0">
                <a:latin typeface="Carlito"/>
                <a:cs typeface="Carlito"/>
              </a:rPr>
              <a:t>Then the </a:t>
            </a:r>
            <a:r>
              <a:rPr sz="2000" spc="-10" dirty="0">
                <a:latin typeface="Carlito"/>
                <a:cs typeface="Carlito"/>
              </a:rPr>
              <a:t>subnet </a:t>
            </a:r>
            <a:r>
              <a:rPr sz="2000" spc="-5" dirty="0">
                <a:latin typeface="Carlito"/>
                <a:cs typeface="Carlito"/>
              </a:rPr>
              <a:t>address </a:t>
            </a:r>
            <a:r>
              <a:rPr sz="2000" spc="5" dirty="0">
                <a:latin typeface="Carlito"/>
                <a:cs typeface="Carlito"/>
              </a:rPr>
              <a:t>is</a:t>
            </a:r>
            <a:r>
              <a:rPr sz="2000" spc="185" dirty="0">
                <a:latin typeface="Carlito"/>
                <a:cs typeface="Carlito"/>
              </a:rPr>
              <a:t> </a:t>
            </a:r>
            <a:r>
              <a:rPr sz="2000" spc="10" dirty="0">
                <a:latin typeface="Carlito"/>
                <a:cs typeface="Carlito"/>
              </a:rPr>
              <a:t>172.16.10.0/26</a:t>
            </a:r>
            <a:endParaRPr sz="2000">
              <a:latin typeface="Carlito"/>
              <a:cs typeface="Carlito"/>
            </a:endParaRPr>
          </a:p>
          <a:p>
            <a:pPr marL="815975" lvl="1" indent="-346075">
              <a:lnSpc>
                <a:spcPct val="100000"/>
              </a:lnSpc>
              <a:spcBef>
                <a:spcPts val="484"/>
              </a:spcBef>
              <a:buClr>
                <a:srgbClr val="0083B7"/>
              </a:buClr>
              <a:buAutoNum type="arabicParenR" startAt="3"/>
              <a:tabLst>
                <a:tab pos="815975" algn="l"/>
                <a:tab pos="816610" algn="l"/>
              </a:tabLst>
            </a:pPr>
            <a:r>
              <a:rPr sz="2000" spc="-10" dirty="0">
                <a:latin typeface="Carlito"/>
                <a:cs typeface="Carlito"/>
              </a:rPr>
              <a:t>The </a:t>
            </a:r>
            <a:r>
              <a:rPr sz="2000" spc="5" dirty="0">
                <a:latin typeface="Carlito"/>
                <a:cs typeface="Carlito"/>
              </a:rPr>
              <a:t>broadcast </a:t>
            </a:r>
            <a:r>
              <a:rPr sz="2000" spc="-5" dirty="0">
                <a:latin typeface="Carlito"/>
                <a:cs typeface="Carlito"/>
              </a:rPr>
              <a:t>address </a:t>
            </a:r>
            <a:r>
              <a:rPr sz="2000" spc="5" dirty="0">
                <a:latin typeface="Carlito"/>
                <a:cs typeface="Carlito"/>
              </a:rPr>
              <a:t>is </a:t>
            </a:r>
            <a:r>
              <a:rPr sz="2000" dirty="0">
                <a:latin typeface="Carlito"/>
                <a:cs typeface="Carlito"/>
              </a:rPr>
              <a:t>always </a:t>
            </a:r>
            <a:r>
              <a:rPr sz="2000" spc="-5" dirty="0">
                <a:latin typeface="Carlito"/>
                <a:cs typeface="Carlito"/>
              </a:rPr>
              <a:t>(the </a:t>
            </a:r>
            <a:r>
              <a:rPr sz="2000" spc="-10" dirty="0">
                <a:latin typeface="Carlito"/>
                <a:cs typeface="Carlito"/>
              </a:rPr>
              <a:t>next subnet </a:t>
            </a:r>
            <a:r>
              <a:rPr sz="2000" dirty="0">
                <a:latin typeface="Carlito"/>
                <a:cs typeface="Carlito"/>
              </a:rPr>
              <a:t>–</a:t>
            </a:r>
            <a:r>
              <a:rPr sz="2000" spc="95" dirty="0">
                <a:latin typeface="Carlito"/>
                <a:cs typeface="Carlito"/>
              </a:rPr>
              <a:t> </a:t>
            </a:r>
            <a:r>
              <a:rPr sz="2000" spc="25" dirty="0">
                <a:latin typeface="Carlito"/>
                <a:cs typeface="Carlito"/>
              </a:rPr>
              <a:t>1)</a:t>
            </a:r>
            <a:endParaRPr sz="2000">
              <a:latin typeface="Carlito"/>
              <a:cs typeface="Carlito"/>
            </a:endParaRPr>
          </a:p>
          <a:p>
            <a:pPr marL="805815" marR="3610610">
              <a:lnSpc>
                <a:spcPct val="120100"/>
              </a:lnSpc>
            </a:pPr>
            <a:r>
              <a:rPr sz="2000" spc="-5" dirty="0">
                <a:latin typeface="Carlito"/>
                <a:cs typeface="Carlito"/>
              </a:rPr>
              <a:t>Current </a:t>
            </a:r>
            <a:r>
              <a:rPr sz="2000" spc="-10" dirty="0">
                <a:latin typeface="Carlito"/>
                <a:cs typeface="Carlito"/>
              </a:rPr>
              <a:t>subnet </a:t>
            </a:r>
            <a:r>
              <a:rPr sz="2000" dirty="0">
                <a:latin typeface="Carlito"/>
                <a:cs typeface="Carlito"/>
              </a:rPr>
              <a:t>= </a:t>
            </a:r>
            <a:r>
              <a:rPr sz="2000" spc="10" dirty="0">
                <a:latin typeface="Carlito"/>
                <a:cs typeface="Carlito"/>
              </a:rPr>
              <a:t>0, </a:t>
            </a:r>
            <a:r>
              <a:rPr sz="2000" spc="-10" dirty="0">
                <a:latin typeface="Carlito"/>
                <a:cs typeface="Carlito"/>
              </a:rPr>
              <a:t>next subnet </a:t>
            </a:r>
            <a:r>
              <a:rPr sz="2000" dirty="0">
                <a:latin typeface="Carlito"/>
                <a:cs typeface="Carlito"/>
              </a:rPr>
              <a:t>= </a:t>
            </a:r>
            <a:r>
              <a:rPr sz="2000" spc="25" dirty="0">
                <a:latin typeface="Carlito"/>
                <a:cs typeface="Carlito"/>
              </a:rPr>
              <a:t>64  </a:t>
            </a:r>
            <a:r>
              <a:rPr sz="2000" spc="5" dirty="0">
                <a:latin typeface="Carlito"/>
                <a:cs typeface="Carlito"/>
              </a:rPr>
              <a:t>broadcast </a:t>
            </a:r>
            <a:r>
              <a:rPr sz="2000" spc="-5" dirty="0">
                <a:latin typeface="Carlito"/>
                <a:cs typeface="Carlito"/>
              </a:rPr>
              <a:t>address </a:t>
            </a:r>
            <a:r>
              <a:rPr sz="2000" dirty="0">
                <a:latin typeface="Carlito"/>
                <a:cs typeface="Carlito"/>
              </a:rPr>
              <a:t>= </a:t>
            </a:r>
            <a:r>
              <a:rPr sz="2000" spc="10" dirty="0">
                <a:latin typeface="Carlito"/>
                <a:cs typeface="Carlito"/>
              </a:rPr>
              <a:t>172.16.10.63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3400" y="316102"/>
            <a:ext cx="8145780" cy="815975"/>
          </a:xfrm>
          <a:custGeom>
            <a:avLst/>
            <a:gdLst/>
            <a:ahLst/>
            <a:cxnLst/>
            <a:rect l="l" t="t" r="r" b="b"/>
            <a:pathLst>
              <a:path w="8145780" h="815975">
                <a:moveTo>
                  <a:pt x="8009508" y="0"/>
                </a:moveTo>
                <a:lnTo>
                  <a:pt x="135915" y="0"/>
                </a:lnTo>
                <a:lnTo>
                  <a:pt x="92958" y="6940"/>
                </a:lnTo>
                <a:lnTo>
                  <a:pt x="55648" y="26261"/>
                </a:lnTo>
                <a:lnTo>
                  <a:pt x="26225" y="55714"/>
                </a:lnTo>
                <a:lnTo>
                  <a:pt x="6929" y="93049"/>
                </a:lnTo>
                <a:lnTo>
                  <a:pt x="0" y="136017"/>
                </a:lnTo>
                <a:lnTo>
                  <a:pt x="0" y="679576"/>
                </a:lnTo>
                <a:lnTo>
                  <a:pt x="6929" y="722544"/>
                </a:lnTo>
                <a:lnTo>
                  <a:pt x="26225" y="759879"/>
                </a:lnTo>
                <a:lnTo>
                  <a:pt x="55648" y="789332"/>
                </a:lnTo>
                <a:lnTo>
                  <a:pt x="92958" y="808653"/>
                </a:lnTo>
                <a:lnTo>
                  <a:pt x="135915" y="815594"/>
                </a:lnTo>
                <a:lnTo>
                  <a:pt x="8009508" y="815594"/>
                </a:lnTo>
                <a:lnTo>
                  <a:pt x="8052463" y="808653"/>
                </a:lnTo>
                <a:lnTo>
                  <a:pt x="8089766" y="789332"/>
                </a:lnTo>
                <a:lnTo>
                  <a:pt x="8119182" y="759879"/>
                </a:lnTo>
                <a:lnTo>
                  <a:pt x="8138471" y="722544"/>
                </a:lnTo>
                <a:lnTo>
                  <a:pt x="8145399" y="679576"/>
                </a:lnTo>
                <a:lnTo>
                  <a:pt x="8145399" y="136017"/>
                </a:lnTo>
                <a:lnTo>
                  <a:pt x="8138471" y="93049"/>
                </a:lnTo>
                <a:lnTo>
                  <a:pt x="8119182" y="55714"/>
                </a:lnTo>
                <a:lnTo>
                  <a:pt x="8089766" y="26261"/>
                </a:lnTo>
                <a:lnTo>
                  <a:pt x="8052463" y="6940"/>
                </a:lnTo>
                <a:lnTo>
                  <a:pt x="8009508" y="0"/>
                </a:lnTo>
                <a:close/>
              </a:path>
            </a:pathLst>
          </a:custGeom>
          <a:solidFill>
            <a:srgbClr val="006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90880" y="407035"/>
            <a:ext cx="461010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>
                <a:latin typeface="Carlito"/>
                <a:cs typeface="Carlito"/>
              </a:rPr>
              <a:t>IP </a:t>
            </a:r>
            <a:r>
              <a:rPr b="1" spc="-10" dirty="0">
                <a:latin typeface="Carlito"/>
                <a:cs typeface="Carlito"/>
              </a:rPr>
              <a:t>Subnetting </a:t>
            </a:r>
            <a:r>
              <a:rPr b="1" dirty="0">
                <a:latin typeface="Carlito"/>
                <a:cs typeface="Carlito"/>
              </a:rPr>
              <a:t>–</a:t>
            </a:r>
            <a:r>
              <a:rPr b="1" spc="-55" dirty="0">
                <a:latin typeface="Carlito"/>
                <a:cs typeface="Carlito"/>
              </a:rPr>
              <a:t> </a:t>
            </a:r>
            <a:r>
              <a:rPr b="1" spc="-10" dirty="0">
                <a:latin typeface="Carlito"/>
                <a:cs typeface="Carlito"/>
              </a:rPr>
              <a:t>Example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0850" y="1361503"/>
            <a:ext cx="8152130" cy="350520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246379" marR="5080" indent="-234315">
              <a:lnSpc>
                <a:spcPct val="96000"/>
              </a:lnSpc>
              <a:spcBef>
                <a:spcPts val="215"/>
              </a:spcBef>
              <a:buClr>
                <a:srgbClr val="0083B7"/>
              </a:buClr>
              <a:buFont typeface="Wingdings"/>
              <a:buChar char=""/>
              <a:tabLst>
                <a:tab pos="247015" algn="l"/>
              </a:tabLst>
            </a:pPr>
            <a:r>
              <a:rPr sz="2400" u="heavy" spc="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Question:</a:t>
            </a:r>
            <a:r>
              <a:rPr sz="2400" spc="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What </a:t>
            </a:r>
            <a:r>
              <a:rPr sz="2400" spc="-25" dirty="0">
                <a:latin typeface="Carlito"/>
                <a:cs typeface="Carlito"/>
              </a:rPr>
              <a:t>are </a:t>
            </a:r>
            <a:r>
              <a:rPr sz="2400" spc="5" dirty="0">
                <a:latin typeface="Carlito"/>
                <a:cs typeface="Carlito"/>
              </a:rPr>
              <a:t>the </a:t>
            </a:r>
            <a:r>
              <a:rPr sz="2400" spc="10" dirty="0">
                <a:latin typeface="Carlito"/>
                <a:cs typeface="Carlito"/>
              </a:rPr>
              <a:t>subnet </a:t>
            </a:r>
            <a:r>
              <a:rPr sz="2400" spc="-5" dirty="0">
                <a:latin typeface="Carlito"/>
                <a:cs typeface="Carlito"/>
              </a:rPr>
              <a:t>and broadcast </a:t>
            </a:r>
            <a:r>
              <a:rPr sz="2400" dirty="0">
                <a:latin typeface="Carlito"/>
                <a:cs typeface="Carlito"/>
              </a:rPr>
              <a:t>addresses for</a:t>
            </a:r>
            <a:r>
              <a:rPr sz="2400" spc="-140" dirty="0">
                <a:latin typeface="Carlito"/>
                <a:cs typeface="Carlito"/>
              </a:rPr>
              <a:t> </a:t>
            </a:r>
            <a:r>
              <a:rPr sz="2400" spc="5" dirty="0">
                <a:latin typeface="Carlito"/>
                <a:cs typeface="Carlito"/>
              </a:rPr>
              <a:t>the  </a:t>
            </a:r>
            <a:r>
              <a:rPr sz="2400" spc="10" dirty="0">
                <a:latin typeface="Carlito"/>
                <a:cs typeface="Carlito"/>
              </a:rPr>
              <a:t>subnet </a:t>
            </a:r>
            <a:r>
              <a:rPr sz="2400" dirty="0">
                <a:latin typeface="Carlito"/>
                <a:cs typeface="Carlito"/>
              </a:rPr>
              <a:t>which </a:t>
            </a:r>
            <a:r>
              <a:rPr sz="2400" spc="5" dirty="0">
                <a:latin typeface="Carlito"/>
                <a:cs typeface="Carlito"/>
              </a:rPr>
              <a:t>the </a:t>
            </a:r>
            <a:r>
              <a:rPr sz="2400" spc="15" dirty="0">
                <a:latin typeface="Carlito"/>
                <a:cs typeface="Carlito"/>
              </a:rPr>
              <a:t>IP </a:t>
            </a:r>
            <a:r>
              <a:rPr sz="2400" spc="-5" dirty="0">
                <a:latin typeface="Carlito"/>
                <a:cs typeface="Carlito"/>
              </a:rPr>
              <a:t>172.16.88.20 255.255.240.0 </a:t>
            </a:r>
            <a:r>
              <a:rPr sz="2400" dirty="0">
                <a:latin typeface="Carlito"/>
                <a:cs typeface="Carlito"/>
              </a:rPr>
              <a:t>is a </a:t>
            </a:r>
            <a:r>
              <a:rPr sz="2400" spc="5" dirty="0">
                <a:latin typeface="Carlito"/>
                <a:cs typeface="Carlito"/>
              </a:rPr>
              <a:t>member  </a:t>
            </a:r>
            <a:r>
              <a:rPr sz="2400" dirty="0">
                <a:latin typeface="Carlito"/>
                <a:cs typeface="Carlito"/>
              </a:rPr>
              <a:t>of?</a:t>
            </a:r>
            <a:endParaRPr sz="2400">
              <a:latin typeface="Carlito"/>
              <a:cs typeface="Carlito"/>
            </a:endParaRPr>
          </a:p>
          <a:p>
            <a:pPr marL="246379" indent="-234315">
              <a:lnSpc>
                <a:spcPct val="100000"/>
              </a:lnSpc>
              <a:spcBef>
                <a:spcPts val="1290"/>
              </a:spcBef>
              <a:buClr>
                <a:srgbClr val="0083B7"/>
              </a:buClr>
              <a:buFont typeface="Wingdings"/>
              <a:buChar char=""/>
              <a:tabLst>
                <a:tab pos="247015" algn="l"/>
              </a:tabLst>
            </a:pPr>
            <a:r>
              <a:rPr sz="2400" spc="-10" dirty="0">
                <a:latin typeface="Carlito"/>
                <a:cs typeface="Carlito"/>
              </a:rPr>
              <a:t>Answer:</a:t>
            </a:r>
            <a:endParaRPr sz="2400">
              <a:latin typeface="Carlito"/>
              <a:cs typeface="Carlito"/>
            </a:endParaRPr>
          </a:p>
          <a:p>
            <a:pPr marL="815975" lvl="1" indent="-346075">
              <a:lnSpc>
                <a:spcPct val="100000"/>
              </a:lnSpc>
              <a:spcBef>
                <a:spcPts val="725"/>
              </a:spcBef>
              <a:buClr>
                <a:srgbClr val="0083B7"/>
              </a:buClr>
              <a:buFont typeface="Courier New"/>
              <a:buChar char="o"/>
              <a:tabLst>
                <a:tab pos="816610" algn="l"/>
              </a:tabLst>
            </a:pPr>
            <a:r>
              <a:rPr sz="2000" spc="15" dirty="0">
                <a:latin typeface="Carlito"/>
                <a:cs typeface="Carlito"/>
              </a:rPr>
              <a:t>256 </a:t>
            </a:r>
            <a:r>
              <a:rPr sz="2000" dirty="0">
                <a:latin typeface="Carlito"/>
                <a:cs typeface="Carlito"/>
              </a:rPr>
              <a:t>– </a:t>
            </a:r>
            <a:r>
              <a:rPr sz="2000" spc="15" dirty="0">
                <a:latin typeface="Carlito"/>
                <a:cs typeface="Carlito"/>
              </a:rPr>
              <a:t>240 </a:t>
            </a:r>
            <a:r>
              <a:rPr sz="2000" dirty="0">
                <a:latin typeface="Carlito"/>
                <a:cs typeface="Carlito"/>
              </a:rPr>
              <a:t>= </a:t>
            </a:r>
            <a:r>
              <a:rPr sz="2000" spc="15" dirty="0">
                <a:latin typeface="Carlito"/>
                <a:cs typeface="Carlito"/>
              </a:rPr>
              <a:t>16, </a:t>
            </a:r>
            <a:r>
              <a:rPr sz="2000" spc="5" dirty="0">
                <a:latin typeface="Carlito"/>
                <a:cs typeface="Carlito"/>
              </a:rPr>
              <a:t>so </a:t>
            </a:r>
            <a:r>
              <a:rPr sz="2000" spc="-15" dirty="0">
                <a:latin typeface="Carlito"/>
                <a:cs typeface="Carlito"/>
              </a:rPr>
              <a:t>the </a:t>
            </a:r>
            <a:r>
              <a:rPr sz="2000" spc="5" dirty="0">
                <a:latin typeface="Carlito"/>
                <a:cs typeface="Carlito"/>
              </a:rPr>
              <a:t>block </a:t>
            </a:r>
            <a:r>
              <a:rPr sz="2000" spc="10" dirty="0">
                <a:latin typeface="Carlito"/>
                <a:cs typeface="Carlito"/>
              </a:rPr>
              <a:t>size</a:t>
            </a:r>
            <a:r>
              <a:rPr sz="2000" spc="-330" dirty="0">
                <a:latin typeface="Carlito"/>
                <a:cs typeface="Carlito"/>
              </a:rPr>
              <a:t> </a:t>
            </a:r>
            <a:r>
              <a:rPr sz="2000" spc="5" dirty="0">
                <a:latin typeface="Carlito"/>
                <a:cs typeface="Carlito"/>
              </a:rPr>
              <a:t>is </a:t>
            </a:r>
            <a:r>
              <a:rPr sz="2000" spc="10" dirty="0">
                <a:latin typeface="Carlito"/>
                <a:cs typeface="Carlito"/>
              </a:rPr>
              <a:t>16.0.</a:t>
            </a:r>
            <a:endParaRPr sz="2000">
              <a:latin typeface="Carlito"/>
              <a:cs typeface="Carlito"/>
            </a:endParaRPr>
          </a:p>
          <a:p>
            <a:pPr marL="470534">
              <a:lnSpc>
                <a:spcPct val="100000"/>
              </a:lnSpc>
              <a:spcBef>
                <a:spcPts val="720"/>
              </a:spcBef>
            </a:pPr>
            <a:r>
              <a:rPr sz="2000" dirty="0">
                <a:solidFill>
                  <a:srgbClr val="0083B7"/>
                </a:solidFill>
                <a:latin typeface="Courier New"/>
                <a:cs typeface="Courier New"/>
              </a:rPr>
              <a:t>o </a:t>
            </a:r>
            <a:r>
              <a:rPr sz="2000" spc="5" dirty="0">
                <a:latin typeface="Carlito"/>
                <a:cs typeface="Carlito"/>
              </a:rPr>
              <a:t>Valid </a:t>
            </a:r>
            <a:r>
              <a:rPr sz="2000" spc="-15" dirty="0">
                <a:latin typeface="Carlito"/>
                <a:cs typeface="Carlito"/>
              </a:rPr>
              <a:t>subnets </a:t>
            </a:r>
            <a:r>
              <a:rPr sz="2000" spc="5" dirty="0">
                <a:latin typeface="Carlito"/>
                <a:cs typeface="Carlito"/>
              </a:rPr>
              <a:t>are </a:t>
            </a:r>
            <a:r>
              <a:rPr sz="2000" spc="10" dirty="0">
                <a:latin typeface="Carlito"/>
                <a:cs typeface="Carlito"/>
              </a:rPr>
              <a:t>16.0, 32.0, 48.0, </a:t>
            </a:r>
            <a:r>
              <a:rPr sz="2000" spc="-15" dirty="0">
                <a:latin typeface="Carlito"/>
                <a:cs typeface="Carlito"/>
              </a:rPr>
              <a:t>…, </a:t>
            </a:r>
            <a:r>
              <a:rPr sz="2000" spc="10" dirty="0">
                <a:latin typeface="Carlito"/>
                <a:cs typeface="Carlito"/>
              </a:rPr>
              <a:t>80.0, 96.0,</a:t>
            </a:r>
            <a:r>
              <a:rPr sz="2000" spc="55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etc.</a:t>
            </a:r>
            <a:endParaRPr sz="2000">
              <a:latin typeface="Carlito"/>
              <a:cs typeface="Carlito"/>
            </a:endParaRPr>
          </a:p>
          <a:p>
            <a:pPr marL="815975" lvl="1" indent="-346075">
              <a:lnSpc>
                <a:spcPct val="100000"/>
              </a:lnSpc>
              <a:spcBef>
                <a:spcPts val="725"/>
              </a:spcBef>
              <a:buClr>
                <a:srgbClr val="0083B7"/>
              </a:buClr>
              <a:buFont typeface="Courier New"/>
              <a:buChar char="o"/>
              <a:tabLst>
                <a:tab pos="816610" algn="l"/>
              </a:tabLst>
            </a:pPr>
            <a:r>
              <a:rPr sz="2000" spc="10" dirty="0">
                <a:latin typeface="Carlito"/>
                <a:cs typeface="Carlito"/>
              </a:rPr>
              <a:t>88.20 </a:t>
            </a:r>
            <a:r>
              <a:rPr sz="2000" spc="5" dirty="0">
                <a:latin typeface="Carlito"/>
                <a:cs typeface="Carlito"/>
              </a:rPr>
              <a:t>is </a:t>
            </a:r>
            <a:r>
              <a:rPr sz="2000" dirty="0">
                <a:latin typeface="Carlito"/>
                <a:cs typeface="Carlito"/>
              </a:rPr>
              <a:t>within </a:t>
            </a:r>
            <a:r>
              <a:rPr sz="2000" spc="5" dirty="0">
                <a:latin typeface="Carlito"/>
                <a:cs typeface="Carlito"/>
              </a:rPr>
              <a:t>80.0 </a:t>
            </a:r>
            <a:r>
              <a:rPr sz="2000" spc="-15" dirty="0">
                <a:latin typeface="Carlito"/>
                <a:cs typeface="Carlito"/>
              </a:rPr>
              <a:t>subnet, </a:t>
            </a:r>
            <a:r>
              <a:rPr sz="2000" spc="5" dirty="0">
                <a:latin typeface="Carlito"/>
                <a:cs typeface="Carlito"/>
              </a:rPr>
              <a:t>so </a:t>
            </a:r>
            <a:r>
              <a:rPr sz="2000" spc="-15" dirty="0">
                <a:latin typeface="Carlito"/>
                <a:cs typeface="Carlito"/>
              </a:rPr>
              <a:t>the </a:t>
            </a:r>
            <a:r>
              <a:rPr sz="2000" spc="-10" dirty="0">
                <a:latin typeface="Carlito"/>
                <a:cs typeface="Carlito"/>
              </a:rPr>
              <a:t>subnet </a:t>
            </a:r>
            <a:r>
              <a:rPr sz="2000" spc="-5" dirty="0">
                <a:latin typeface="Carlito"/>
                <a:cs typeface="Carlito"/>
              </a:rPr>
              <a:t>address </a:t>
            </a:r>
            <a:r>
              <a:rPr sz="2000" spc="5" dirty="0">
                <a:latin typeface="Carlito"/>
                <a:cs typeface="Carlito"/>
              </a:rPr>
              <a:t>is</a:t>
            </a:r>
            <a:r>
              <a:rPr sz="2000" spc="40" dirty="0">
                <a:latin typeface="Carlito"/>
                <a:cs typeface="Carlito"/>
              </a:rPr>
              <a:t> </a:t>
            </a:r>
            <a:r>
              <a:rPr sz="2000" spc="10" dirty="0">
                <a:latin typeface="Carlito"/>
                <a:cs typeface="Carlito"/>
              </a:rPr>
              <a:t>172.16.80.0/20</a:t>
            </a:r>
            <a:endParaRPr sz="2000">
              <a:latin typeface="Carlito"/>
              <a:cs typeface="Carlito"/>
            </a:endParaRPr>
          </a:p>
          <a:p>
            <a:pPr marL="815975" lvl="1" indent="-346075">
              <a:lnSpc>
                <a:spcPts val="2360"/>
              </a:lnSpc>
              <a:spcBef>
                <a:spcPts val="725"/>
              </a:spcBef>
              <a:buClr>
                <a:srgbClr val="0083B7"/>
              </a:buClr>
              <a:buFont typeface="Courier New"/>
              <a:buChar char="o"/>
              <a:tabLst>
                <a:tab pos="816610" algn="l"/>
              </a:tabLst>
            </a:pPr>
            <a:r>
              <a:rPr sz="2000" spc="-10" dirty="0">
                <a:latin typeface="Carlito"/>
                <a:cs typeface="Carlito"/>
              </a:rPr>
              <a:t>Next subnet </a:t>
            </a:r>
            <a:r>
              <a:rPr sz="2000" spc="5" dirty="0">
                <a:latin typeface="Carlito"/>
                <a:cs typeface="Carlito"/>
              </a:rPr>
              <a:t>is </a:t>
            </a:r>
            <a:r>
              <a:rPr sz="2000" spc="10" dirty="0">
                <a:latin typeface="Carlito"/>
                <a:cs typeface="Carlito"/>
              </a:rPr>
              <a:t>172.16.96.0, </a:t>
            </a:r>
            <a:r>
              <a:rPr sz="2000" spc="5" dirty="0">
                <a:latin typeface="Carlito"/>
                <a:cs typeface="Carlito"/>
              </a:rPr>
              <a:t>(broadcast </a:t>
            </a:r>
            <a:r>
              <a:rPr sz="2000" spc="-5" dirty="0">
                <a:latin typeface="Carlito"/>
                <a:cs typeface="Carlito"/>
              </a:rPr>
              <a:t>address </a:t>
            </a:r>
            <a:r>
              <a:rPr sz="2000" dirty="0">
                <a:latin typeface="Carlito"/>
                <a:cs typeface="Carlito"/>
              </a:rPr>
              <a:t>= </a:t>
            </a:r>
            <a:r>
              <a:rPr sz="2000" spc="-10" dirty="0">
                <a:latin typeface="Carlito"/>
                <a:cs typeface="Carlito"/>
              </a:rPr>
              <a:t>next subnet </a:t>
            </a:r>
            <a:r>
              <a:rPr sz="2000" dirty="0">
                <a:latin typeface="Carlito"/>
                <a:cs typeface="Carlito"/>
              </a:rPr>
              <a:t>– </a:t>
            </a:r>
            <a:r>
              <a:rPr sz="2000" spc="10" dirty="0">
                <a:latin typeface="Carlito"/>
                <a:cs typeface="Carlito"/>
              </a:rPr>
              <a:t>1)</a:t>
            </a:r>
            <a:r>
              <a:rPr sz="2000" spc="-4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=</a:t>
            </a:r>
            <a:endParaRPr sz="2000">
              <a:latin typeface="Carlito"/>
              <a:cs typeface="Carlito"/>
            </a:endParaRPr>
          </a:p>
          <a:p>
            <a:pPr marL="815975">
              <a:lnSpc>
                <a:spcPts val="2360"/>
              </a:lnSpc>
            </a:pPr>
            <a:r>
              <a:rPr sz="2000" spc="5" dirty="0">
                <a:latin typeface="Carlito"/>
                <a:cs typeface="Carlito"/>
              </a:rPr>
              <a:t>172.16.95.255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3400" y="316102"/>
            <a:ext cx="8145780" cy="815975"/>
          </a:xfrm>
          <a:custGeom>
            <a:avLst/>
            <a:gdLst/>
            <a:ahLst/>
            <a:cxnLst/>
            <a:rect l="l" t="t" r="r" b="b"/>
            <a:pathLst>
              <a:path w="8145780" h="815975">
                <a:moveTo>
                  <a:pt x="8009508" y="0"/>
                </a:moveTo>
                <a:lnTo>
                  <a:pt x="135915" y="0"/>
                </a:lnTo>
                <a:lnTo>
                  <a:pt x="92958" y="6940"/>
                </a:lnTo>
                <a:lnTo>
                  <a:pt x="55648" y="26261"/>
                </a:lnTo>
                <a:lnTo>
                  <a:pt x="26225" y="55714"/>
                </a:lnTo>
                <a:lnTo>
                  <a:pt x="6929" y="93049"/>
                </a:lnTo>
                <a:lnTo>
                  <a:pt x="0" y="136017"/>
                </a:lnTo>
                <a:lnTo>
                  <a:pt x="0" y="679576"/>
                </a:lnTo>
                <a:lnTo>
                  <a:pt x="6929" y="722544"/>
                </a:lnTo>
                <a:lnTo>
                  <a:pt x="26225" y="759879"/>
                </a:lnTo>
                <a:lnTo>
                  <a:pt x="55648" y="789332"/>
                </a:lnTo>
                <a:lnTo>
                  <a:pt x="92958" y="808653"/>
                </a:lnTo>
                <a:lnTo>
                  <a:pt x="135915" y="815594"/>
                </a:lnTo>
                <a:lnTo>
                  <a:pt x="8009508" y="815594"/>
                </a:lnTo>
                <a:lnTo>
                  <a:pt x="8052463" y="808653"/>
                </a:lnTo>
                <a:lnTo>
                  <a:pt x="8089766" y="789332"/>
                </a:lnTo>
                <a:lnTo>
                  <a:pt x="8119182" y="759879"/>
                </a:lnTo>
                <a:lnTo>
                  <a:pt x="8138471" y="722544"/>
                </a:lnTo>
                <a:lnTo>
                  <a:pt x="8145399" y="679576"/>
                </a:lnTo>
                <a:lnTo>
                  <a:pt x="8145399" y="136017"/>
                </a:lnTo>
                <a:lnTo>
                  <a:pt x="8138471" y="93049"/>
                </a:lnTo>
                <a:lnTo>
                  <a:pt x="8119182" y="55714"/>
                </a:lnTo>
                <a:lnTo>
                  <a:pt x="8089766" y="26261"/>
                </a:lnTo>
                <a:lnTo>
                  <a:pt x="8052463" y="6940"/>
                </a:lnTo>
                <a:lnTo>
                  <a:pt x="8009508" y="0"/>
                </a:lnTo>
                <a:close/>
              </a:path>
            </a:pathLst>
          </a:custGeom>
          <a:solidFill>
            <a:srgbClr val="006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90880" y="407035"/>
            <a:ext cx="461010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>
                <a:latin typeface="Carlito"/>
                <a:cs typeface="Carlito"/>
              </a:rPr>
              <a:t>IP </a:t>
            </a:r>
            <a:r>
              <a:rPr b="1" spc="-10" dirty="0">
                <a:latin typeface="Carlito"/>
                <a:cs typeface="Carlito"/>
              </a:rPr>
              <a:t>Subnetting </a:t>
            </a:r>
            <a:r>
              <a:rPr b="1" dirty="0">
                <a:latin typeface="Carlito"/>
                <a:cs typeface="Carlito"/>
              </a:rPr>
              <a:t>–</a:t>
            </a:r>
            <a:r>
              <a:rPr b="1" spc="-55" dirty="0">
                <a:latin typeface="Carlito"/>
                <a:cs typeface="Carlito"/>
              </a:rPr>
              <a:t> </a:t>
            </a:r>
            <a:r>
              <a:rPr b="1" spc="-10" dirty="0">
                <a:latin typeface="Carlito"/>
                <a:cs typeface="Carlito"/>
              </a:rPr>
              <a:t>Example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46170" y="2699067"/>
            <a:ext cx="2463165" cy="14903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600" b="1" dirty="0">
                <a:solidFill>
                  <a:srgbClr val="C00000"/>
                </a:solidFill>
                <a:latin typeface="Carlito"/>
                <a:cs typeface="Carlito"/>
              </a:rPr>
              <a:t>Q&amp;A</a:t>
            </a:r>
            <a:endParaRPr sz="9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316102"/>
            <a:ext cx="8145780" cy="815975"/>
          </a:xfrm>
          <a:custGeom>
            <a:avLst/>
            <a:gdLst/>
            <a:ahLst/>
            <a:cxnLst/>
            <a:rect l="l" t="t" r="r" b="b"/>
            <a:pathLst>
              <a:path w="8145780" h="815975">
                <a:moveTo>
                  <a:pt x="8009508" y="0"/>
                </a:moveTo>
                <a:lnTo>
                  <a:pt x="135915" y="0"/>
                </a:lnTo>
                <a:lnTo>
                  <a:pt x="92958" y="6940"/>
                </a:lnTo>
                <a:lnTo>
                  <a:pt x="55648" y="26261"/>
                </a:lnTo>
                <a:lnTo>
                  <a:pt x="26225" y="55714"/>
                </a:lnTo>
                <a:lnTo>
                  <a:pt x="6929" y="93049"/>
                </a:lnTo>
                <a:lnTo>
                  <a:pt x="0" y="136017"/>
                </a:lnTo>
                <a:lnTo>
                  <a:pt x="0" y="679576"/>
                </a:lnTo>
                <a:lnTo>
                  <a:pt x="6929" y="722544"/>
                </a:lnTo>
                <a:lnTo>
                  <a:pt x="26225" y="759879"/>
                </a:lnTo>
                <a:lnTo>
                  <a:pt x="55648" y="789332"/>
                </a:lnTo>
                <a:lnTo>
                  <a:pt x="92958" y="808653"/>
                </a:lnTo>
                <a:lnTo>
                  <a:pt x="135915" y="815594"/>
                </a:lnTo>
                <a:lnTo>
                  <a:pt x="8009508" y="815594"/>
                </a:lnTo>
                <a:lnTo>
                  <a:pt x="8052463" y="808653"/>
                </a:lnTo>
                <a:lnTo>
                  <a:pt x="8089766" y="789332"/>
                </a:lnTo>
                <a:lnTo>
                  <a:pt x="8119182" y="759879"/>
                </a:lnTo>
                <a:lnTo>
                  <a:pt x="8138471" y="722544"/>
                </a:lnTo>
                <a:lnTo>
                  <a:pt x="8145399" y="679576"/>
                </a:lnTo>
                <a:lnTo>
                  <a:pt x="8145399" y="136017"/>
                </a:lnTo>
                <a:lnTo>
                  <a:pt x="8138471" y="93049"/>
                </a:lnTo>
                <a:lnTo>
                  <a:pt x="8119182" y="55714"/>
                </a:lnTo>
                <a:lnTo>
                  <a:pt x="8089766" y="26261"/>
                </a:lnTo>
                <a:lnTo>
                  <a:pt x="8052463" y="6940"/>
                </a:lnTo>
                <a:lnTo>
                  <a:pt x="8009508" y="0"/>
                </a:lnTo>
                <a:close/>
              </a:path>
            </a:pathLst>
          </a:custGeom>
          <a:solidFill>
            <a:srgbClr val="006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0880" y="478155"/>
            <a:ext cx="747585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5" dirty="0"/>
              <a:t>Network </a:t>
            </a:r>
            <a:r>
              <a:rPr sz="2800" spc="-10" dirty="0"/>
              <a:t>Layer </a:t>
            </a:r>
            <a:r>
              <a:rPr sz="2800" spc="5" dirty="0"/>
              <a:t>Protocols </a:t>
            </a:r>
            <a:r>
              <a:rPr sz="2800" spc="-5" dirty="0"/>
              <a:t>and Internet </a:t>
            </a:r>
            <a:r>
              <a:rPr sz="2800" dirty="0"/>
              <a:t>Protocol</a:t>
            </a:r>
            <a:r>
              <a:rPr sz="2800" spc="-365" dirty="0"/>
              <a:t> </a:t>
            </a:r>
            <a:r>
              <a:rPr sz="2800" dirty="0"/>
              <a:t>(IP)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765492" y="1233741"/>
            <a:ext cx="432816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9259" indent="-417195">
              <a:lnSpc>
                <a:spcPct val="100000"/>
              </a:lnSpc>
              <a:spcBef>
                <a:spcPts val="100"/>
              </a:spcBef>
              <a:buClr>
                <a:srgbClr val="0083B7"/>
              </a:buClr>
              <a:buFont typeface="Wingdings"/>
              <a:buChar char=""/>
              <a:tabLst>
                <a:tab pos="429259" algn="l"/>
                <a:tab pos="429895" algn="l"/>
              </a:tabLst>
            </a:pPr>
            <a:r>
              <a:rPr sz="2400" spc="5" dirty="0">
                <a:latin typeface="Carlito"/>
                <a:cs typeface="Carlito"/>
              </a:rPr>
              <a:t>Connectionless</a:t>
            </a:r>
            <a:r>
              <a:rPr sz="2400" spc="-229" dirty="0">
                <a:latin typeface="Carlito"/>
                <a:cs typeface="Carlito"/>
              </a:rPr>
              <a:t> </a:t>
            </a:r>
            <a:r>
              <a:rPr sz="2400" spc="5" dirty="0">
                <a:latin typeface="Carlito"/>
                <a:cs typeface="Carlito"/>
              </a:rPr>
              <a:t>communication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05243" y="1902148"/>
            <a:ext cx="8831127" cy="43495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316102"/>
            <a:ext cx="8145780" cy="815975"/>
          </a:xfrm>
          <a:custGeom>
            <a:avLst/>
            <a:gdLst/>
            <a:ahLst/>
            <a:cxnLst/>
            <a:rect l="l" t="t" r="r" b="b"/>
            <a:pathLst>
              <a:path w="8145780" h="815975">
                <a:moveTo>
                  <a:pt x="8009508" y="0"/>
                </a:moveTo>
                <a:lnTo>
                  <a:pt x="135915" y="0"/>
                </a:lnTo>
                <a:lnTo>
                  <a:pt x="92958" y="6940"/>
                </a:lnTo>
                <a:lnTo>
                  <a:pt x="55648" y="26261"/>
                </a:lnTo>
                <a:lnTo>
                  <a:pt x="26225" y="55714"/>
                </a:lnTo>
                <a:lnTo>
                  <a:pt x="6929" y="93049"/>
                </a:lnTo>
                <a:lnTo>
                  <a:pt x="0" y="136017"/>
                </a:lnTo>
                <a:lnTo>
                  <a:pt x="0" y="679576"/>
                </a:lnTo>
                <a:lnTo>
                  <a:pt x="6929" y="722544"/>
                </a:lnTo>
                <a:lnTo>
                  <a:pt x="26225" y="759879"/>
                </a:lnTo>
                <a:lnTo>
                  <a:pt x="55648" y="789332"/>
                </a:lnTo>
                <a:lnTo>
                  <a:pt x="92958" y="808653"/>
                </a:lnTo>
                <a:lnTo>
                  <a:pt x="135915" y="815594"/>
                </a:lnTo>
                <a:lnTo>
                  <a:pt x="8009508" y="815594"/>
                </a:lnTo>
                <a:lnTo>
                  <a:pt x="8052463" y="808653"/>
                </a:lnTo>
                <a:lnTo>
                  <a:pt x="8089766" y="789332"/>
                </a:lnTo>
                <a:lnTo>
                  <a:pt x="8119182" y="759879"/>
                </a:lnTo>
                <a:lnTo>
                  <a:pt x="8138471" y="722544"/>
                </a:lnTo>
                <a:lnTo>
                  <a:pt x="8145399" y="679576"/>
                </a:lnTo>
                <a:lnTo>
                  <a:pt x="8145399" y="136017"/>
                </a:lnTo>
                <a:lnTo>
                  <a:pt x="8138471" y="93049"/>
                </a:lnTo>
                <a:lnTo>
                  <a:pt x="8119182" y="55714"/>
                </a:lnTo>
                <a:lnTo>
                  <a:pt x="8089766" y="26261"/>
                </a:lnTo>
                <a:lnTo>
                  <a:pt x="8052463" y="6940"/>
                </a:lnTo>
                <a:lnTo>
                  <a:pt x="8009508" y="0"/>
                </a:lnTo>
                <a:close/>
              </a:path>
            </a:pathLst>
          </a:custGeom>
          <a:solidFill>
            <a:srgbClr val="006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0880" y="478155"/>
            <a:ext cx="747585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5" dirty="0"/>
              <a:t>Network </a:t>
            </a:r>
            <a:r>
              <a:rPr sz="2800" spc="-10" dirty="0"/>
              <a:t>Layer </a:t>
            </a:r>
            <a:r>
              <a:rPr sz="2800" spc="5" dirty="0"/>
              <a:t>Protocols </a:t>
            </a:r>
            <a:r>
              <a:rPr sz="2800" spc="-5" dirty="0"/>
              <a:t>and Internet </a:t>
            </a:r>
            <a:r>
              <a:rPr sz="2800" dirty="0"/>
              <a:t>Protocol</a:t>
            </a:r>
            <a:r>
              <a:rPr sz="2800" spc="-365" dirty="0"/>
              <a:t> </a:t>
            </a:r>
            <a:r>
              <a:rPr sz="2800" dirty="0"/>
              <a:t>(IP)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765492" y="1233741"/>
            <a:ext cx="464375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8140" indent="-346075">
              <a:lnSpc>
                <a:spcPct val="100000"/>
              </a:lnSpc>
              <a:spcBef>
                <a:spcPts val="100"/>
              </a:spcBef>
              <a:buClr>
                <a:srgbClr val="0083B7"/>
              </a:buClr>
              <a:buFont typeface="Wingdings"/>
              <a:buChar char=""/>
              <a:tabLst>
                <a:tab pos="358140" algn="l"/>
                <a:tab pos="358775" algn="l"/>
              </a:tabLst>
            </a:pPr>
            <a:r>
              <a:rPr sz="2400" spc="10" dirty="0">
                <a:latin typeface="Carlito"/>
                <a:cs typeface="Carlito"/>
              </a:rPr>
              <a:t>Media </a:t>
            </a:r>
            <a:r>
              <a:rPr sz="2400" spc="-10" dirty="0">
                <a:latin typeface="Carlito"/>
                <a:cs typeface="Carlito"/>
              </a:rPr>
              <a:t>and </a:t>
            </a:r>
            <a:r>
              <a:rPr sz="2400" spc="5" dirty="0">
                <a:latin typeface="Carlito"/>
                <a:cs typeface="Carlito"/>
              </a:rPr>
              <a:t>link </a:t>
            </a:r>
            <a:r>
              <a:rPr sz="2400" spc="-20" dirty="0">
                <a:latin typeface="Carlito"/>
                <a:cs typeface="Carlito"/>
              </a:rPr>
              <a:t>layer</a:t>
            </a:r>
            <a:r>
              <a:rPr sz="2400" spc="-170" dirty="0">
                <a:latin typeface="Carlito"/>
                <a:cs typeface="Carlito"/>
              </a:rPr>
              <a:t> </a:t>
            </a:r>
            <a:r>
              <a:rPr sz="2400" spc="10" dirty="0">
                <a:latin typeface="Carlito"/>
                <a:cs typeface="Carlito"/>
              </a:rPr>
              <a:t>independent!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19100" y="1648447"/>
            <a:ext cx="8373999" cy="5048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316102"/>
            <a:ext cx="8145780" cy="815975"/>
          </a:xfrm>
          <a:custGeom>
            <a:avLst/>
            <a:gdLst/>
            <a:ahLst/>
            <a:cxnLst/>
            <a:rect l="l" t="t" r="r" b="b"/>
            <a:pathLst>
              <a:path w="8145780" h="815975">
                <a:moveTo>
                  <a:pt x="8009508" y="0"/>
                </a:moveTo>
                <a:lnTo>
                  <a:pt x="135915" y="0"/>
                </a:lnTo>
                <a:lnTo>
                  <a:pt x="92958" y="6940"/>
                </a:lnTo>
                <a:lnTo>
                  <a:pt x="55648" y="26261"/>
                </a:lnTo>
                <a:lnTo>
                  <a:pt x="26225" y="55714"/>
                </a:lnTo>
                <a:lnTo>
                  <a:pt x="6929" y="93049"/>
                </a:lnTo>
                <a:lnTo>
                  <a:pt x="0" y="136017"/>
                </a:lnTo>
                <a:lnTo>
                  <a:pt x="0" y="679576"/>
                </a:lnTo>
                <a:lnTo>
                  <a:pt x="6929" y="722544"/>
                </a:lnTo>
                <a:lnTo>
                  <a:pt x="26225" y="759879"/>
                </a:lnTo>
                <a:lnTo>
                  <a:pt x="55648" y="789332"/>
                </a:lnTo>
                <a:lnTo>
                  <a:pt x="92958" y="808653"/>
                </a:lnTo>
                <a:lnTo>
                  <a:pt x="135915" y="815594"/>
                </a:lnTo>
                <a:lnTo>
                  <a:pt x="8009508" y="815594"/>
                </a:lnTo>
                <a:lnTo>
                  <a:pt x="8052463" y="808653"/>
                </a:lnTo>
                <a:lnTo>
                  <a:pt x="8089766" y="789332"/>
                </a:lnTo>
                <a:lnTo>
                  <a:pt x="8119182" y="759879"/>
                </a:lnTo>
                <a:lnTo>
                  <a:pt x="8138471" y="722544"/>
                </a:lnTo>
                <a:lnTo>
                  <a:pt x="8145399" y="679576"/>
                </a:lnTo>
                <a:lnTo>
                  <a:pt x="8145399" y="136017"/>
                </a:lnTo>
                <a:lnTo>
                  <a:pt x="8138471" y="93049"/>
                </a:lnTo>
                <a:lnTo>
                  <a:pt x="8119182" y="55714"/>
                </a:lnTo>
                <a:lnTo>
                  <a:pt x="8089766" y="26261"/>
                </a:lnTo>
                <a:lnTo>
                  <a:pt x="8052463" y="6940"/>
                </a:lnTo>
                <a:lnTo>
                  <a:pt x="8009508" y="0"/>
                </a:lnTo>
                <a:close/>
              </a:path>
            </a:pathLst>
          </a:custGeom>
          <a:solidFill>
            <a:srgbClr val="006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0880" y="407035"/>
            <a:ext cx="402018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-5" dirty="0"/>
              <a:t>Internet </a:t>
            </a:r>
            <a:r>
              <a:rPr sz="3600" spc="-15" dirty="0"/>
              <a:t>Protocol</a:t>
            </a:r>
            <a:r>
              <a:rPr sz="3600" spc="-145" dirty="0"/>
              <a:t> </a:t>
            </a:r>
            <a:r>
              <a:rPr sz="3600" dirty="0"/>
              <a:t>(IP)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765492" y="1233741"/>
            <a:ext cx="605599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8140" indent="-346075">
              <a:lnSpc>
                <a:spcPct val="100000"/>
              </a:lnSpc>
              <a:spcBef>
                <a:spcPts val="100"/>
              </a:spcBef>
              <a:buClr>
                <a:srgbClr val="0083B7"/>
              </a:buClr>
              <a:buFont typeface="Wingdings"/>
              <a:buChar char=""/>
              <a:tabLst>
                <a:tab pos="358140" algn="l"/>
                <a:tab pos="358775" algn="l"/>
              </a:tabLst>
            </a:pPr>
            <a:r>
              <a:rPr sz="2400" spc="15" dirty="0">
                <a:latin typeface="Carlito"/>
                <a:cs typeface="Carlito"/>
              </a:rPr>
              <a:t>IP </a:t>
            </a:r>
            <a:r>
              <a:rPr sz="2400" dirty="0">
                <a:latin typeface="Carlito"/>
                <a:cs typeface="Carlito"/>
              </a:rPr>
              <a:t>header </a:t>
            </a:r>
            <a:r>
              <a:rPr sz="2400" dirty="0">
                <a:latin typeface="Wingdings"/>
                <a:cs typeface="Wingdings"/>
              </a:rPr>
              <a:t>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Carlito"/>
                <a:cs typeface="Carlito"/>
              </a:rPr>
              <a:t>Total </a:t>
            </a:r>
            <a:r>
              <a:rPr sz="2400" spc="5" dirty="0">
                <a:latin typeface="Carlito"/>
                <a:cs typeface="Carlito"/>
              </a:rPr>
              <a:t>Length </a:t>
            </a:r>
            <a:r>
              <a:rPr sz="2400" dirty="0">
                <a:latin typeface="Carlito"/>
                <a:cs typeface="Carlito"/>
              </a:rPr>
              <a:t>= </a:t>
            </a:r>
            <a:r>
              <a:rPr sz="2400" spc="-10" dirty="0">
                <a:latin typeface="Carlito"/>
                <a:cs typeface="Carlito"/>
              </a:rPr>
              <a:t>20 </a:t>
            </a:r>
            <a:r>
              <a:rPr sz="2400" spc="5" dirty="0">
                <a:latin typeface="Carlito"/>
                <a:cs typeface="Carlito"/>
              </a:rPr>
              <a:t>bytes </a:t>
            </a:r>
            <a:r>
              <a:rPr sz="2400" dirty="0">
                <a:latin typeface="Carlito"/>
                <a:cs typeface="Carlito"/>
              </a:rPr>
              <a:t>+</a:t>
            </a:r>
            <a:r>
              <a:rPr sz="2400" spc="-305" dirty="0">
                <a:latin typeface="Carlito"/>
                <a:cs typeface="Carlito"/>
              </a:rPr>
              <a:t> </a:t>
            </a:r>
            <a:r>
              <a:rPr sz="2400" spc="5" dirty="0">
                <a:latin typeface="Carlito"/>
                <a:cs typeface="Carlito"/>
              </a:rPr>
              <a:t>options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6789" y="2154134"/>
            <a:ext cx="8607644" cy="36062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316102"/>
            <a:ext cx="8145780" cy="815975"/>
          </a:xfrm>
          <a:custGeom>
            <a:avLst/>
            <a:gdLst/>
            <a:ahLst/>
            <a:cxnLst/>
            <a:rect l="l" t="t" r="r" b="b"/>
            <a:pathLst>
              <a:path w="8145780" h="815975">
                <a:moveTo>
                  <a:pt x="8009508" y="0"/>
                </a:moveTo>
                <a:lnTo>
                  <a:pt x="135915" y="0"/>
                </a:lnTo>
                <a:lnTo>
                  <a:pt x="92958" y="6940"/>
                </a:lnTo>
                <a:lnTo>
                  <a:pt x="55648" y="26261"/>
                </a:lnTo>
                <a:lnTo>
                  <a:pt x="26225" y="55714"/>
                </a:lnTo>
                <a:lnTo>
                  <a:pt x="6929" y="93049"/>
                </a:lnTo>
                <a:lnTo>
                  <a:pt x="0" y="136017"/>
                </a:lnTo>
                <a:lnTo>
                  <a:pt x="0" y="679576"/>
                </a:lnTo>
                <a:lnTo>
                  <a:pt x="6929" y="722544"/>
                </a:lnTo>
                <a:lnTo>
                  <a:pt x="26225" y="759879"/>
                </a:lnTo>
                <a:lnTo>
                  <a:pt x="55648" y="789332"/>
                </a:lnTo>
                <a:lnTo>
                  <a:pt x="92958" y="808653"/>
                </a:lnTo>
                <a:lnTo>
                  <a:pt x="135915" y="815594"/>
                </a:lnTo>
                <a:lnTo>
                  <a:pt x="8009508" y="815594"/>
                </a:lnTo>
                <a:lnTo>
                  <a:pt x="8052463" y="808653"/>
                </a:lnTo>
                <a:lnTo>
                  <a:pt x="8089766" y="789332"/>
                </a:lnTo>
                <a:lnTo>
                  <a:pt x="8119182" y="759879"/>
                </a:lnTo>
                <a:lnTo>
                  <a:pt x="8138471" y="722544"/>
                </a:lnTo>
                <a:lnTo>
                  <a:pt x="8145399" y="679576"/>
                </a:lnTo>
                <a:lnTo>
                  <a:pt x="8145399" y="136017"/>
                </a:lnTo>
                <a:lnTo>
                  <a:pt x="8138471" y="93049"/>
                </a:lnTo>
                <a:lnTo>
                  <a:pt x="8119182" y="55714"/>
                </a:lnTo>
                <a:lnTo>
                  <a:pt x="8089766" y="26261"/>
                </a:lnTo>
                <a:lnTo>
                  <a:pt x="8052463" y="6940"/>
                </a:lnTo>
                <a:lnTo>
                  <a:pt x="8009508" y="0"/>
                </a:lnTo>
                <a:close/>
              </a:path>
            </a:pathLst>
          </a:custGeom>
          <a:solidFill>
            <a:srgbClr val="006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0880" y="407035"/>
            <a:ext cx="402018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-5" dirty="0"/>
              <a:t>Internet </a:t>
            </a:r>
            <a:r>
              <a:rPr sz="3600" spc="-15" dirty="0"/>
              <a:t>Protocol</a:t>
            </a:r>
            <a:r>
              <a:rPr sz="3600" spc="-145" dirty="0"/>
              <a:t> </a:t>
            </a:r>
            <a:r>
              <a:rPr sz="3600" dirty="0"/>
              <a:t>(IP)</a:t>
            </a:r>
            <a:endParaRPr sz="3600"/>
          </a:p>
        </p:txBody>
      </p:sp>
      <p:sp>
        <p:nvSpPr>
          <p:cNvPr id="4" name="object 4"/>
          <p:cNvSpPr/>
          <p:nvPr/>
        </p:nvSpPr>
        <p:spPr>
          <a:xfrm>
            <a:off x="76200" y="1317943"/>
            <a:ext cx="8915400" cy="53045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2010</TotalTime>
  <Words>2353</Words>
  <Application>Microsoft Office PowerPoint</Application>
  <PresentationFormat>On-screen Show (4:3)</PresentationFormat>
  <Paragraphs>298</Paragraphs>
  <Slides>59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Office Theme</vt:lpstr>
      <vt:lpstr> Networks Fundamentals </vt:lpstr>
      <vt:lpstr>Layer 3</vt:lpstr>
      <vt:lpstr>Network Layer Protocols and Internet Protocol (IP)</vt:lpstr>
      <vt:lpstr>Network Layer Protocols and Internet Protocol (IP)</vt:lpstr>
      <vt:lpstr>Network Layer Protocols and Internet Protocol (IP)</vt:lpstr>
      <vt:lpstr>Network Layer Protocols and Internet Protocol (IP)</vt:lpstr>
      <vt:lpstr>Network Layer Protocols and Internet Protocol (IP)</vt:lpstr>
      <vt:lpstr>Internet Protocol (IP)</vt:lpstr>
      <vt:lpstr>Internet Protocol (IP)</vt:lpstr>
      <vt:lpstr>Internet Protocol (IP)</vt:lpstr>
      <vt:lpstr>IP Address</vt:lpstr>
      <vt:lpstr>IP Address</vt:lpstr>
      <vt:lpstr>IPv4 Classes</vt:lpstr>
      <vt:lpstr>IPv4 Classes – </vt:lpstr>
      <vt:lpstr>IP Addressing</vt:lpstr>
      <vt:lpstr>IP Address</vt:lpstr>
      <vt:lpstr>Layer 4</vt:lpstr>
      <vt:lpstr>Transport Layer Role and Services</vt:lpstr>
      <vt:lpstr>Transport Layer Role and Services</vt:lpstr>
      <vt:lpstr>Transport Layer Role and Services</vt:lpstr>
      <vt:lpstr>Transport Layer Role and Services</vt:lpstr>
      <vt:lpstr>Transport Layer Role and Services</vt:lpstr>
      <vt:lpstr>Transport Layer Role and Services</vt:lpstr>
      <vt:lpstr>Transport Layer - Segmentation</vt:lpstr>
      <vt:lpstr>Transport Layer – TCP &amp; UDP</vt:lpstr>
      <vt:lpstr>Transport Layer – TCP &amp; UDP</vt:lpstr>
      <vt:lpstr>Transport Layer – TCP</vt:lpstr>
      <vt:lpstr>Transport Layer – TCP</vt:lpstr>
      <vt:lpstr>Transport Layer – TCP</vt:lpstr>
      <vt:lpstr>Transport Layer – TCP</vt:lpstr>
      <vt:lpstr>Transport Layer – TCP</vt:lpstr>
      <vt:lpstr>Transport Layer – TCP</vt:lpstr>
      <vt:lpstr>Transport Layer – TCP</vt:lpstr>
      <vt:lpstr>Transport Layer – TCP</vt:lpstr>
      <vt:lpstr>Transport Layer – TCP</vt:lpstr>
      <vt:lpstr>Transport Layer – TCP</vt:lpstr>
      <vt:lpstr>Transport Layer – TCP</vt:lpstr>
      <vt:lpstr>Transport Layer – TCP</vt:lpstr>
      <vt:lpstr>Layer 5</vt:lpstr>
      <vt:lpstr>Session Layer – Interhost communication</vt:lpstr>
      <vt:lpstr>Session Layer – Interhost communication</vt:lpstr>
      <vt:lpstr>Layer 6</vt:lpstr>
      <vt:lpstr>Presentation Layer – Data Representation</vt:lpstr>
      <vt:lpstr>Presentation Layer – Data Representation</vt:lpstr>
      <vt:lpstr>Layer 7</vt:lpstr>
      <vt:lpstr>Applications – The Interface Between Human and Data Networks</vt:lpstr>
      <vt:lpstr>Applications – The Interface Between Human and Data Networks</vt:lpstr>
      <vt:lpstr>PowerPoint Presentation</vt:lpstr>
      <vt:lpstr>Data Flow Through a Network</vt:lpstr>
      <vt:lpstr>PowerPoint Presentation</vt:lpstr>
      <vt:lpstr>IP Subnetting</vt:lpstr>
      <vt:lpstr>IP Subnetting</vt:lpstr>
      <vt:lpstr>IP Subnetting – Formula</vt:lpstr>
      <vt:lpstr>IP Subnetting – Subnet Mask</vt:lpstr>
      <vt:lpstr>Subnet Masks &amp; CIDR Values</vt:lpstr>
      <vt:lpstr>IP Subnetting – Subnet Mask</vt:lpstr>
      <vt:lpstr>IP Subnetting – Example</vt:lpstr>
      <vt:lpstr>IP Subnetting – Example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Cisco TAC Entry Training</dc:title>
  <dc:creator>Tariq Bader</dc:creator>
  <cp:lastModifiedBy>Wafa Bani Mustafa</cp:lastModifiedBy>
  <cp:revision>258</cp:revision>
  <dcterms:created xsi:type="dcterms:W3CDTF">2022-03-16T14:46:46Z</dcterms:created>
  <dcterms:modified xsi:type="dcterms:W3CDTF">2022-08-03T11:03:20Z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2015-01-24T00:00:00Z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2022-03-16T00:00:00Z</vt:filetime>
  </property>
</Properties>
</file>